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256" r:id="rId2"/>
    <p:sldId id="326" r:id="rId3"/>
    <p:sldId id="327" r:id="rId4"/>
    <p:sldId id="405" r:id="rId5"/>
    <p:sldId id="376" r:id="rId6"/>
    <p:sldId id="377" r:id="rId7"/>
    <p:sldId id="378" r:id="rId8"/>
    <p:sldId id="379" r:id="rId9"/>
    <p:sldId id="380" r:id="rId10"/>
    <p:sldId id="381" r:id="rId11"/>
    <p:sldId id="382" r:id="rId12"/>
    <p:sldId id="383" r:id="rId13"/>
    <p:sldId id="384" r:id="rId14"/>
    <p:sldId id="385" r:id="rId15"/>
    <p:sldId id="386" r:id="rId16"/>
    <p:sldId id="389" r:id="rId17"/>
    <p:sldId id="390" r:id="rId18"/>
    <p:sldId id="391" r:id="rId19"/>
    <p:sldId id="392" r:id="rId20"/>
    <p:sldId id="393" r:id="rId21"/>
    <p:sldId id="394" r:id="rId22"/>
    <p:sldId id="395" r:id="rId23"/>
    <p:sldId id="398" r:id="rId24"/>
    <p:sldId id="399" r:id="rId25"/>
    <p:sldId id="400" r:id="rId26"/>
    <p:sldId id="401" r:id="rId27"/>
    <p:sldId id="402" r:id="rId28"/>
    <p:sldId id="403" r:id="rId29"/>
    <p:sldId id="404" r:id="rId30"/>
    <p:sldId id="406" r:id="rId31"/>
    <p:sldId id="409" r:id="rId32"/>
    <p:sldId id="375" r:id="rId33"/>
    <p:sldId id="373" r:id="rId34"/>
    <p:sldId id="362" r:id="rId35"/>
    <p:sldId id="374" r:id="rId36"/>
    <p:sldId id="416" r:id="rId37"/>
    <p:sldId id="372" r:id="rId38"/>
    <p:sldId id="410" r:id="rId39"/>
    <p:sldId id="411" r:id="rId40"/>
    <p:sldId id="414" r:id="rId41"/>
    <p:sldId id="417" r:id="rId42"/>
    <p:sldId id="418" r:id="rId43"/>
    <p:sldId id="412" r:id="rId44"/>
    <p:sldId id="413" r:id="rId45"/>
    <p:sldId id="371" r:id="rId46"/>
    <p:sldId id="364" r:id="rId47"/>
    <p:sldId id="415" r:id="rId48"/>
    <p:sldId id="365" r:id="rId49"/>
    <p:sldId id="366" r:id="rId50"/>
    <p:sldId id="367" r:id="rId51"/>
    <p:sldId id="420" r:id="rId52"/>
    <p:sldId id="421" r:id="rId53"/>
    <p:sldId id="275" r:id="rId54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0000"/>
    <a:srgbClr val="ECF4F6"/>
    <a:srgbClr val="FFCC99"/>
    <a:srgbClr val="692AA2"/>
    <a:srgbClr val="333399"/>
    <a:srgbClr val="BC0000"/>
    <a:srgbClr val="800000"/>
    <a:srgbClr val="CCFFFF"/>
    <a:srgbClr val="FFCC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651" autoAdjust="0"/>
    <p:restoredTop sz="94660"/>
  </p:normalViewPr>
  <p:slideViewPr>
    <p:cSldViewPr>
      <p:cViewPr varScale="1">
        <p:scale>
          <a:sx n="106" d="100"/>
          <a:sy n="106" d="100"/>
        </p:scale>
        <p:origin x="132" y="6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-1968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1C6C79-2B19-4772-9BB1-67B07ADAE0D5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B367E0-6D2E-4777-95F1-4745F4EBD9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532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B367E0-6D2E-4777-95F1-4745F4EBD90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952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B367E0-6D2E-4777-95F1-4745F4EBD90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0036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B367E0-6D2E-4777-95F1-4745F4EBD902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4837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B367E0-6D2E-4777-95F1-4745F4EBD902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567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0" name="Freeform 48"/>
          <p:cNvSpPr>
            <a:spLocks/>
          </p:cNvSpPr>
          <p:nvPr/>
        </p:nvSpPr>
        <p:spPr bwMode="gray">
          <a:xfrm>
            <a:off x="0" y="0"/>
            <a:ext cx="10236200" cy="6858000"/>
          </a:xfrm>
          <a:custGeom>
            <a:avLst/>
            <a:gdLst>
              <a:gd name="T0" fmla="*/ 0 w 4272"/>
              <a:gd name="T1" fmla="*/ 0 h 4320"/>
              <a:gd name="T2" fmla="*/ 4272 w 4272"/>
              <a:gd name="T3" fmla="*/ 0 h 4320"/>
              <a:gd name="T4" fmla="*/ 2832 w 4272"/>
              <a:gd name="T5" fmla="*/ 4320 h 4320"/>
              <a:gd name="T6" fmla="*/ 0 w 4272"/>
              <a:gd name="T7" fmla="*/ 4320 h 4320"/>
              <a:gd name="T8" fmla="*/ 0 w 4272"/>
              <a:gd name="T9" fmla="*/ 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72" h="4320">
                <a:moveTo>
                  <a:pt x="0" y="0"/>
                </a:moveTo>
                <a:lnTo>
                  <a:pt x="4272" y="0"/>
                </a:lnTo>
                <a:lnTo>
                  <a:pt x="2832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3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62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21" name="Rectangle 49"/>
          <p:cNvSpPr>
            <a:spLocks noChangeArrowheads="1"/>
          </p:cNvSpPr>
          <p:nvPr/>
        </p:nvSpPr>
        <p:spPr bwMode="gray">
          <a:xfrm>
            <a:off x="0" y="762000"/>
            <a:ext cx="12192000" cy="2386013"/>
          </a:xfrm>
          <a:prstGeom prst="rect">
            <a:avLst/>
          </a:prstGeom>
          <a:solidFill>
            <a:schemeClr val="hlink">
              <a:alpha val="96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22" name="Rectangle 50"/>
          <p:cNvSpPr>
            <a:spLocks noChangeArrowheads="1"/>
          </p:cNvSpPr>
          <p:nvPr/>
        </p:nvSpPr>
        <p:spPr bwMode="gray">
          <a:xfrm>
            <a:off x="0" y="6477000"/>
            <a:ext cx="12192000" cy="381000"/>
          </a:xfrm>
          <a:prstGeom prst="rect">
            <a:avLst/>
          </a:prstGeom>
          <a:solidFill>
            <a:srgbClr val="969696">
              <a:alpha val="56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23" name="Freeform 51" descr="Computer&amp; Communtication"/>
          <p:cNvSpPr>
            <a:spLocks/>
          </p:cNvSpPr>
          <p:nvPr/>
        </p:nvSpPr>
        <p:spPr bwMode="gray">
          <a:xfrm>
            <a:off x="1" y="914401"/>
            <a:ext cx="9768417" cy="2233613"/>
          </a:xfrm>
          <a:custGeom>
            <a:avLst/>
            <a:gdLst>
              <a:gd name="T0" fmla="*/ 0 w 4615"/>
              <a:gd name="T1" fmla="*/ 0 h 1407"/>
              <a:gd name="T2" fmla="*/ 4615 w 4615"/>
              <a:gd name="T3" fmla="*/ 0 h 1407"/>
              <a:gd name="T4" fmla="*/ 4092 w 4615"/>
              <a:gd name="T5" fmla="*/ 1386 h 1407"/>
              <a:gd name="T6" fmla="*/ 0 w 4615"/>
              <a:gd name="T7" fmla="*/ 1407 h 1407"/>
              <a:gd name="T8" fmla="*/ 0 w 4615"/>
              <a:gd name="T9" fmla="*/ 0 h 1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15" h="1407">
                <a:moveTo>
                  <a:pt x="0" y="0"/>
                </a:moveTo>
                <a:lnTo>
                  <a:pt x="4615" y="0"/>
                </a:lnTo>
                <a:lnTo>
                  <a:pt x="4092" y="1386"/>
                </a:lnTo>
                <a:lnTo>
                  <a:pt x="0" y="1407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24" name="Rectangle 52"/>
          <p:cNvSpPr>
            <a:spLocks noChangeArrowheads="1"/>
          </p:cNvSpPr>
          <p:nvPr/>
        </p:nvSpPr>
        <p:spPr bwMode="gray">
          <a:xfrm>
            <a:off x="0" y="3113088"/>
            <a:ext cx="12192000" cy="762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09600" y="6477001"/>
            <a:ext cx="2844800" cy="244475"/>
          </a:xfrm>
        </p:spPr>
        <p:txBody>
          <a:bodyPr/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4165600" y="6477001"/>
            <a:ext cx="3860800" cy="244475"/>
          </a:xfrm>
        </p:spPr>
        <p:txBody>
          <a:bodyPr/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737600" y="6477001"/>
            <a:ext cx="2844800" cy="244475"/>
          </a:xfrm>
        </p:spPr>
        <p:txBody>
          <a:bodyPr/>
          <a:lstStyle>
            <a:lvl1pPr>
              <a:defRPr sz="1200"/>
            </a:lvl1pPr>
          </a:lstStyle>
          <a:p>
            <a:fld id="{B254AE6E-5598-4681-8E87-AC0FB6705429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3088" name="Group 16"/>
          <p:cNvGrpSpPr>
            <a:grpSpLocks/>
          </p:cNvGrpSpPr>
          <p:nvPr/>
        </p:nvGrpSpPr>
        <p:grpSpPr bwMode="auto">
          <a:xfrm>
            <a:off x="287867" y="152401"/>
            <a:ext cx="1439333" cy="633413"/>
            <a:chOff x="2680" y="3678"/>
            <a:chExt cx="680" cy="399"/>
          </a:xfrm>
        </p:grpSpPr>
        <p:sp>
          <p:nvSpPr>
            <p:cNvPr id="3086" name="Text Box 14"/>
            <p:cNvSpPr txBox="1">
              <a:spLocks noChangeArrowheads="1"/>
            </p:cNvSpPr>
            <p:nvPr/>
          </p:nvSpPr>
          <p:spPr bwMode="gray">
            <a:xfrm>
              <a:off x="2680" y="3789"/>
              <a:ext cx="6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 b="1"/>
                <a:t>LOGO</a:t>
              </a:r>
            </a:p>
          </p:txBody>
        </p:sp>
        <p:sp>
          <p:nvSpPr>
            <p:cNvPr id="3087" name="AutoShape 15"/>
            <p:cNvSpPr>
              <a:spLocks noChangeArrowheads="1"/>
            </p:cNvSpPr>
            <p:nvPr/>
          </p:nvSpPr>
          <p:spPr bwMode="gray">
            <a:xfrm rot="5400000">
              <a:off x="2928" y="3493"/>
              <a:ext cx="172" cy="542"/>
            </a:xfrm>
            <a:prstGeom prst="moon">
              <a:avLst>
                <a:gd name="adj" fmla="val 21208"/>
              </a:avLst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06400" y="3090863"/>
            <a:ext cx="11379200" cy="838200"/>
          </a:xfrm>
          <a:extLs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7315200" y="5791200"/>
            <a:ext cx="45720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6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A75544-0CA3-4652-BEE8-A8F9614AC0D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413771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991600" y="457200"/>
            <a:ext cx="2794000" cy="5867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8178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B9824F-0C8E-4FF0-A815-27A0B0381DD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565920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1176000" cy="457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09600" y="1219200"/>
            <a:ext cx="10972800" cy="5105400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400801"/>
            <a:ext cx="2844800" cy="3206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400801"/>
            <a:ext cx="3860800" cy="3206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400801"/>
            <a:ext cx="2844800" cy="320675"/>
          </a:xfrm>
        </p:spPr>
        <p:txBody>
          <a:bodyPr/>
          <a:lstStyle>
            <a:lvl1pPr>
              <a:defRPr/>
            </a:lvl1pPr>
          </a:lstStyle>
          <a:p>
            <a:fld id="{284216CA-01E2-40F6-9965-3417804336D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687433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A38790-2E6C-417F-9828-F8ED75A836E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84352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16148C-50C7-4980-81A1-CF21FF7952C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509816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219200"/>
            <a:ext cx="53848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3848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4D5ECC-0C00-4CCC-A62C-1BD648BA380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153988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7A9846-EC2A-4545-910C-E707986329D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632175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C56E66-4E16-4B1E-89BE-FEA66234DCE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984154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D45E2B-7155-44D1-9D5A-C85C0205E45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003298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B9BC84-168A-4AF0-90E1-DA1FCA863D6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521887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D58BAF-77E1-4867-848B-9F89C64C5D2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250497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Freeform 39" descr="Computer&amp; Communtication1"/>
          <p:cNvSpPr>
            <a:spLocks/>
          </p:cNvSpPr>
          <p:nvPr/>
        </p:nvSpPr>
        <p:spPr bwMode="gray">
          <a:xfrm>
            <a:off x="0" y="1"/>
            <a:ext cx="11887200" cy="1014413"/>
          </a:xfrm>
          <a:custGeom>
            <a:avLst/>
            <a:gdLst>
              <a:gd name="T0" fmla="*/ 0 w 5616"/>
              <a:gd name="T1" fmla="*/ 576 h 576"/>
              <a:gd name="T2" fmla="*/ 5465 w 5616"/>
              <a:gd name="T3" fmla="*/ 563 h 576"/>
              <a:gd name="T4" fmla="*/ 5616 w 5616"/>
              <a:gd name="T5" fmla="*/ 0 h 576"/>
              <a:gd name="T6" fmla="*/ 0 w 5616"/>
              <a:gd name="T7" fmla="*/ 0 h 576"/>
              <a:gd name="T8" fmla="*/ 0 w 5616"/>
              <a:gd name="T9" fmla="*/ 576 h 5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16" h="576">
                <a:moveTo>
                  <a:pt x="0" y="576"/>
                </a:moveTo>
                <a:lnTo>
                  <a:pt x="5465" y="563"/>
                </a:lnTo>
                <a:lnTo>
                  <a:pt x="5616" y="0"/>
                </a:lnTo>
                <a:lnTo>
                  <a:pt x="0" y="0"/>
                </a:lnTo>
                <a:lnTo>
                  <a:pt x="0" y="576"/>
                </a:lnTo>
                <a:close/>
              </a:path>
            </a:pathLst>
          </a:custGeom>
          <a:blipFill dpi="0" rotWithShape="1">
            <a:blip r:embed="rId14"/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64" name="Freeform 40"/>
          <p:cNvSpPr>
            <a:spLocks/>
          </p:cNvSpPr>
          <p:nvPr/>
        </p:nvSpPr>
        <p:spPr bwMode="gray">
          <a:xfrm>
            <a:off x="1" y="0"/>
            <a:ext cx="11899900" cy="6858000"/>
          </a:xfrm>
          <a:custGeom>
            <a:avLst/>
            <a:gdLst>
              <a:gd name="T0" fmla="*/ 0 w 5622"/>
              <a:gd name="T1" fmla="*/ 0 h 4320"/>
              <a:gd name="T2" fmla="*/ 5622 w 5622"/>
              <a:gd name="T3" fmla="*/ 0 h 4320"/>
              <a:gd name="T4" fmla="*/ 4457 w 5622"/>
              <a:gd name="T5" fmla="*/ 4313 h 4320"/>
              <a:gd name="T6" fmla="*/ 0 w 5622"/>
              <a:gd name="T7" fmla="*/ 4320 h 4320"/>
              <a:gd name="T8" fmla="*/ 0 w 5622"/>
              <a:gd name="T9" fmla="*/ 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22" h="4320">
                <a:moveTo>
                  <a:pt x="0" y="0"/>
                </a:moveTo>
                <a:lnTo>
                  <a:pt x="5622" y="0"/>
                </a:lnTo>
                <a:lnTo>
                  <a:pt x="4457" y="4313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3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62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65" name="Rectangle 41"/>
          <p:cNvSpPr>
            <a:spLocks noChangeArrowheads="1"/>
          </p:cNvSpPr>
          <p:nvPr/>
        </p:nvSpPr>
        <p:spPr bwMode="gray">
          <a:xfrm>
            <a:off x="0" y="6477000"/>
            <a:ext cx="12192000" cy="381000"/>
          </a:xfrm>
          <a:prstGeom prst="rect">
            <a:avLst/>
          </a:prstGeom>
          <a:solidFill>
            <a:srgbClr val="969696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66" name="Rectangle 42"/>
          <p:cNvSpPr>
            <a:spLocks noChangeArrowheads="1"/>
          </p:cNvSpPr>
          <p:nvPr/>
        </p:nvSpPr>
        <p:spPr bwMode="gray">
          <a:xfrm>
            <a:off x="0" y="403225"/>
            <a:ext cx="12192000" cy="609600"/>
          </a:xfrm>
          <a:prstGeom prst="rect">
            <a:avLst/>
          </a:prstGeom>
          <a:solidFill>
            <a:schemeClr val="tx2">
              <a:alpha val="77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67" name="Freeform 43"/>
          <p:cNvSpPr>
            <a:spLocks/>
          </p:cNvSpPr>
          <p:nvPr/>
        </p:nvSpPr>
        <p:spPr bwMode="gray">
          <a:xfrm>
            <a:off x="11552767" y="403225"/>
            <a:ext cx="637117" cy="609600"/>
          </a:xfrm>
          <a:custGeom>
            <a:avLst/>
            <a:gdLst>
              <a:gd name="T0" fmla="*/ 96 w 288"/>
              <a:gd name="T1" fmla="*/ 0 h 384"/>
              <a:gd name="T2" fmla="*/ 0 w 288"/>
              <a:gd name="T3" fmla="*/ 384 h 384"/>
              <a:gd name="T4" fmla="*/ 288 w 288"/>
              <a:gd name="T5" fmla="*/ 384 h 384"/>
              <a:gd name="T6" fmla="*/ 288 w 288"/>
              <a:gd name="T7" fmla="*/ 0 h 384"/>
              <a:gd name="T8" fmla="*/ 96 w 288"/>
              <a:gd name="T9" fmla="*/ 0 h 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8" h="384">
                <a:moveTo>
                  <a:pt x="96" y="0"/>
                </a:moveTo>
                <a:lnTo>
                  <a:pt x="0" y="384"/>
                </a:lnTo>
                <a:lnTo>
                  <a:pt x="288" y="384"/>
                </a:lnTo>
                <a:lnTo>
                  <a:pt x="288" y="0"/>
                </a:lnTo>
                <a:lnTo>
                  <a:pt x="96" y="0"/>
                </a:lnTo>
                <a:close/>
              </a:path>
            </a:pathLst>
          </a:cu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9" name="AutoShape 35"/>
          <p:cNvSpPr>
            <a:spLocks noChangeArrowheads="1"/>
          </p:cNvSpPr>
          <p:nvPr/>
        </p:nvSpPr>
        <p:spPr bwMode="gray">
          <a:xfrm rot="-37800000">
            <a:off x="1602317" y="147638"/>
            <a:ext cx="381000" cy="304800"/>
          </a:xfrm>
          <a:prstGeom prst="triangle">
            <a:avLst>
              <a:gd name="adj" fmla="val 50000"/>
            </a:avLst>
          </a:prstGeom>
          <a:solidFill>
            <a:schemeClr val="bg2">
              <a:alpha val="27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219200"/>
            <a:ext cx="109728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400801"/>
            <a:ext cx="28448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400801"/>
            <a:ext cx="38608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400801"/>
            <a:ext cx="28448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492F5B4-A80A-432F-A399-0CE094E0453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609600" y="457200"/>
            <a:ext cx="1117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2021404" algn="ctr" rotWithShape="0">
                    <a:schemeClr val="tx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wip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v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6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2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mp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mp"/><Relationship Id="rId2" Type="http://schemas.openxmlformats.org/officeDocument/2006/relationships/image" Target="../media/image23.tmp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mp"/><Relationship Id="rId2" Type="http://schemas.openxmlformats.org/officeDocument/2006/relationships/image" Target="../media/image25.tmp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tmp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tmp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mailto:alex@procollege.ru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bap1958@bk.ru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Приложения в Google Play – Moodl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9982" y="9090248"/>
            <a:ext cx="576063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white">
          <a:xfrm>
            <a:off x="808799" y="8752470"/>
            <a:ext cx="7762625" cy="1323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altLang="ru-RU" sz="2400" dirty="0">
                <a:solidFill>
                  <a:schemeClr val="tx1">
                    <a:lumMod val="75000"/>
                  </a:schemeClr>
                </a:solidFill>
              </a:rPr>
              <a:t>Цифровая платформа </a:t>
            </a:r>
          </a:p>
          <a:p>
            <a:pPr algn="l"/>
            <a:r>
              <a:rPr lang="ru-RU" altLang="ru-RU" sz="2400" dirty="0">
                <a:solidFill>
                  <a:schemeClr val="tx1">
                    <a:lumMod val="75000"/>
                  </a:schemeClr>
                </a:solidFill>
              </a:rPr>
              <a:t>дистанционного образования</a:t>
            </a:r>
            <a:br>
              <a:rPr lang="ru-RU" altLang="ru-RU" sz="2400" dirty="0">
                <a:solidFill>
                  <a:schemeClr val="tx1">
                    <a:lumMod val="75000"/>
                  </a:schemeClr>
                </a:solidFill>
              </a:rPr>
            </a:br>
            <a:r>
              <a:rPr lang="ru-RU" altLang="ru-RU" sz="2400" dirty="0">
                <a:solidFill>
                  <a:schemeClr val="tx1">
                    <a:lumMod val="75000"/>
                  </a:schemeClr>
                </a:solidFill>
              </a:rPr>
              <a:t>для системы СПО Челябинской области</a:t>
            </a:r>
            <a:endParaRPr lang="en-US" altLang="ru-RU" sz="24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11" name="Rectangle 2"/>
          <p:cNvSpPr>
            <a:spLocks noGrp="1" noChangeArrowheads="1"/>
          </p:cNvSpPr>
          <p:nvPr/>
        </p:nvSpPr>
        <p:spPr bwMode="white">
          <a:xfrm>
            <a:off x="1415480" y="3298196"/>
            <a:ext cx="9108504" cy="2022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ru-RU" sz="2400" dirty="0"/>
              <a:t>Автоматизированная система управления</a:t>
            </a:r>
            <a:r>
              <a:rPr lang="en-US" sz="2400" dirty="0"/>
              <a:t> </a:t>
            </a:r>
            <a:r>
              <a:rPr lang="ru-RU" sz="2400" dirty="0"/>
              <a:t>профессиональной образовательной организацией СПО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5400" kern="10" dirty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accent1"/>
                    </a:gs>
                  </a:gsLst>
                  <a:lin ang="0" scaled="1"/>
                </a:gradFill>
                <a:effectLst>
                  <a:outerShdw dist="89803" dir="2700000" algn="ctr" rotWithShape="0">
                    <a:srgbClr val="000000">
                      <a:alpha val="50000"/>
                    </a:srgbClr>
                  </a:outerShdw>
                </a:effectLst>
                <a:latin typeface="Verdana"/>
                <a:ea typeface="Verdana"/>
                <a:cs typeface="Verdana"/>
              </a:rPr>
              <a:t>ProCollege</a:t>
            </a:r>
            <a:endParaRPr lang="en-US" sz="5400" i="1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Times New Roman" pitchFamily="18" charset="0"/>
            </a:endParaRPr>
          </a:p>
        </p:txBody>
      </p:sp>
      <p:pic>
        <p:nvPicPr>
          <p:cNvPr id="13" name="Picture 3" descr="C:\Users\DelyaginaIV\Desktop\Герб  ЮУМК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5915" y="1481214"/>
            <a:ext cx="1581210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44624"/>
            <a:ext cx="2088232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59"/>
          <a:stretch/>
        </p:blipFill>
        <p:spPr>
          <a:xfrm>
            <a:off x="0" y="1028044"/>
            <a:ext cx="12192000" cy="5425292"/>
          </a:xfrm>
          <a:prstGeom prst="rect">
            <a:avLst/>
          </a:prstGeom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4799856" y="4792054"/>
            <a:ext cx="7427821" cy="1645616"/>
          </a:xfrm>
          <a:prstGeom prst="wedgeRoundRectCallout">
            <a:avLst>
              <a:gd name="adj1" fmla="val -70338"/>
              <a:gd name="adj2" fmla="val -65452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Результаты приемной кампании по ссылке на сайте</a:t>
            </a:r>
          </a:p>
          <a:p>
            <a:pPr algn="ctr"/>
            <a:r>
              <a:rPr lang="ru-RU" sz="2400" b="1" u="sng" dirty="0" smtClean="0">
                <a:solidFill>
                  <a:srgbClr val="800000"/>
                </a:solidFill>
              </a:rPr>
              <a:t>(</a:t>
            </a:r>
            <a:r>
              <a:rPr lang="ru-RU" sz="2400" b="1" u="sng" dirty="0" err="1" smtClean="0">
                <a:solidFill>
                  <a:srgbClr val="800000"/>
                </a:solidFill>
              </a:rPr>
              <a:t>гос.услуга</a:t>
            </a:r>
            <a:r>
              <a:rPr lang="ru-RU" sz="2400" b="1" u="sng" dirty="0" smtClean="0">
                <a:solidFill>
                  <a:srgbClr val="800000"/>
                </a:solidFill>
              </a:rPr>
              <a:t> в электронном виде)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4799856" y="2276872"/>
            <a:ext cx="7392144" cy="1861182"/>
          </a:xfrm>
          <a:prstGeom prst="wedgeRoundRectCallout">
            <a:avLst>
              <a:gd name="adj1" fmla="val -70558"/>
              <a:gd name="adj2" fmla="val 32908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Автоматизация создания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приказов о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зачислении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создание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личных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дел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создание логина и пароля для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локальной сети и доступа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к порталу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697" y="380875"/>
            <a:ext cx="84580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</a:rPr>
              <a:t>Автоматизация приемной кампании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884820" y="6488668"/>
            <a:ext cx="2286000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/>
            <a:r>
              <a:rPr lang="en-US" dirty="0" smtClean="0">
                <a:solidFill>
                  <a:schemeClr val="tx2"/>
                </a:solidFill>
              </a:rPr>
              <a:t>www.procollege.ru 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8755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61"/>
          <p:cNvSpPr txBox="1">
            <a:spLocks noChangeArrowheads="1"/>
          </p:cNvSpPr>
          <p:nvPr/>
        </p:nvSpPr>
        <p:spPr bwMode="gray">
          <a:xfrm>
            <a:off x="68610" y="4201870"/>
            <a:ext cx="7331207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ru-RU" sz="2800" b="1" dirty="0">
                <a:solidFill>
                  <a:srgbClr val="000000"/>
                </a:solidFill>
              </a:rPr>
              <a:t>Автоматическое </a:t>
            </a:r>
            <a:r>
              <a:rPr lang="ru-RU" sz="2800" b="1" dirty="0" smtClean="0">
                <a:solidFill>
                  <a:srgbClr val="000000"/>
                </a:solidFill>
              </a:rPr>
              <a:t>формирование</a:t>
            </a:r>
          </a:p>
          <a:p>
            <a:pPr algn="ctr" eaLnBrk="0" hangingPunct="0"/>
            <a:r>
              <a:rPr lang="ru-RU" sz="2800" b="1" dirty="0" smtClean="0">
                <a:solidFill>
                  <a:srgbClr val="000000"/>
                </a:solidFill>
              </a:rPr>
              <a:t> </a:t>
            </a:r>
            <a:r>
              <a:rPr lang="ru-RU" sz="2800" b="1" dirty="0">
                <a:solidFill>
                  <a:srgbClr val="000000"/>
                </a:solidFill>
              </a:rPr>
              <a:t>всех типов отчетности</a:t>
            </a:r>
          </a:p>
        </p:txBody>
      </p:sp>
      <p:sp>
        <p:nvSpPr>
          <p:cNvPr id="17" name="AutoShape 56"/>
          <p:cNvSpPr>
            <a:spLocks noChangeArrowheads="1"/>
          </p:cNvSpPr>
          <p:nvPr/>
        </p:nvSpPr>
        <p:spPr bwMode="gray">
          <a:xfrm>
            <a:off x="0" y="3977495"/>
            <a:ext cx="7176121" cy="1287430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5EEB7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</a:t>
            </a:r>
            <a:r>
              <a:rPr lang="ru-RU" dirty="0" smtClean="0"/>
              <a:t>втоматизация работы учебной части</a:t>
            </a:r>
            <a:endParaRPr lang="ru-RU" dirty="0"/>
          </a:p>
        </p:txBody>
      </p:sp>
      <p:sp>
        <p:nvSpPr>
          <p:cNvPr id="13" name="AutoShape 56"/>
          <p:cNvSpPr>
            <a:spLocks noChangeArrowheads="1"/>
          </p:cNvSpPr>
          <p:nvPr/>
        </p:nvSpPr>
        <p:spPr bwMode="gray">
          <a:xfrm>
            <a:off x="0" y="1196752"/>
            <a:ext cx="6672064" cy="1080120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5EEB7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endParaRPr lang="ru-RU" sz="2800" dirty="0"/>
          </a:p>
        </p:txBody>
      </p:sp>
      <p:sp>
        <p:nvSpPr>
          <p:cNvPr id="14" name="Text Box 61"/>
          <p:cNvSpPr txBox="1">
            <a:spLocks noChangeArrowheads="1"/>
          </p:cNvSpPr>
          <p:nvPr/>
        </p:nvSpPr>
        <p:spPr bwMode="gray">
          <a:xfrm>
            <a:off x="412752" y="1259758"/>
            <a:ext cx="612068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eaLnBrk="0" hangingPunct="0"/>
            <a:r>
              <a:rPr lang="ru-RU" sz="2800" b="1" dirty="0">
                <a:solidFill>
                  <a:srgbClr val="000000"/>
                </a:solidFill>
              </a:rPr>
              <a:t>Автоматизация формирования </a:t>
            </a:r>
          </a:p>
          <a:p>
            <a:pPr eaLnBrk="0" hangingPunct="0"/>
            <a:r>
              <a:rPr lang="ru-RU" sz="2800" b="1" dirty="0">
                <a:solidFill>
                  <a:srgbClr val="000000"/>
                </a:solidFill>
              </a:rPr>
              <a:t>календарного учебного графика</a:t>
            </a:r>
            <a:endParaRPr lang="en-US" sz="2800" b="1" dirty="0">
              <a:solidFill>
                <a:srgbClr val="000000"/>
              </a:solidFill>
            </a:endParaRPr>
          </a:p>
        </p:txBody>
      </p:sp>
      <p:sp>
        <p:nvSpPr>
          <p:cNvPr id="15" name="AutoShape 56"/>
          <p:cNvSpPr>
            <a:spLocks noChangeArrowheads="1"/>
          </p:cNvSpPr>
          <p:nvPr/>
        </p:nvSpPr>
        <p:spPr bwMode="gray">
          <a:xfrm>
            <a:off x="5447928" y="2564478"/>
            <a:ext cx="6161245" cy="1050369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5EEB7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6" name="Text Box 61"/>
          <p:cNvSpPr txBox="1">
            <a:spLocks noChangeArrowheads="1"/>
          </p:cNvSpPr>
          <p:nvPr/>
        </p:nvSpPr>
        <p:spPr bwMode="gray">
          <a:xfrm>
            <a:off x="5591944" y="2594429"/>
            <a:ext cx="704657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ru-RU" sz="2800" b="1" dirty="0">
                <a:solidFill>
                  <a:srgbClr val="000000"/>
                </a:solidFill>
              </a:rPr>
              <a:t>Автоматизация </a:t>
            </a:r>
          </a:p>
          <a:p>
            <a:pPr algn="ctr" eaLnBrk="0" hangingPunct="0"/>
            <a:r>
              <a:rPr lang="ru-RU" sz="2800" b="1" dirty="0">
                <a:solidFill>
                  <a:srgbClr val="000000"/>
                </a:solidFill>
              </a:rPr>
              <a:t>т</a:t>
            </a:r>
            <a:r>
              <a:rPr lang="ru-RU" sz="2800" b="1" dirty="0" smtClean="0">
                <a:solidFill>
                  <a:srgbClr val="000000"/>
                </a:solidFill>
              </a:rPr>
              <a:t>арификации и расписания</a:t>
            </a:r>
            <a:endParaRPr lang="ru-RU" sz="2800" b="1" dirty="0">
              <a:solidFill>
                <a:srgbClr val="00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92" b="9697"/>
          <a:stretch/>
        </p:blipFill>
        <p:spPr bwMode="auto">
          <a:xfrm rot="21115988">
            <a:off x="915191" y="1637417"/>
            <a:ext cx="10381943" cy="5437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38" b="26273"/>
          <a:stretch/>
        </p:blipFill>
        <p:spPr bwMode="auto">
          <a:xfrm rot="1565706">
            <a:off x="2049017" y="2618366"/>
            <a:ext cx="8114288" cy="5075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02" r="5967" b="13720"/>
          <a:stretch/>
        </p:blipFill>
        <p:spPr bwMode="auto">
          <a:xfrm>
            <a:off x="263352" y="1070976"/>
            <a:ext cx="10602589" cy="5398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80" b="43691"/>
          <a:stretch/>
        </p:blipFill>
        <p:spPr bwMode="auto">
          <a:xfrm rot="21063592">
            <a:off x="1205339" y="1267592"/>
            <a:ext cx="10358554" cy="5590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Скругленная прямоугольная выноска 20"/>
          <p:cNvSpPr/>
          <p:nvPr/>
        </p:nvSpPr>
        <p:spPr>
          <a:xfrm>
            <a:off x="6062441" y="2030730"/>
            <a:ext cx="3837706" cy="967830"/>
          </a:xfrm>
          <a:prstGeom prst="wedgeRoundRectCallout">
            <a:avLst>
              <a:gd name="adj1" fmla="val 80116"/>
              <a:gd name="adj2" fmla="val -10288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Вывод всех документов на печать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427258" y="8693027"/>
            <a:ext cx="2069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www.procollege.ru</a:t>
            </a:r>
            <a:endParaRPr lang="ru-RU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6052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37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4" presetClass="entr" presetSubtype="3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1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1020" t="13232" r="11609" b="29546"/>
          <a:stretch/>
        </p:blipFill>
        <p:spPr>
          <a:xfrm>
            <a:off x="-36220" y="1016732"/>
            <a:ext cx="12208694" cy="584126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63352" y="431957"/>
            <a:ext cx="34317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Учебные планы</a:t>
            </a: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1847528" y="2132856"/>
            <a:ext cx="3990559" cy="1247940"/>
          </a:xfrm>
          <a:prstGeom prst="wedgeRoundRectCallout">
            <a:avLst>
              <a:gd name="adj1" fmla="val 146585"/>
              <a:gd name="adj2" fmla="val 202908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Доступ 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к электронным курсам, электронным журналам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3731204" y="5805264"/>
            <a:ext cx="4673846" cy="785358"/>
          </a:xfrm>
          <a:prstGeom prst="wedgeRoundRectCallout">
            <a:avLst>
              <a:gd name="adj1" fmla="val -34884"/>
              <a:gd name="adj2" fmla="val 4446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Легкое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редактирование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6174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46"/>
          <a:stretch/>
        </p:blipFill>
        <p:spPr>
          <a:xfrm>
            <a:off x="-1881" y="1015851"/>
            <a:ext cx="12132984" cy="548975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383947"/>
            <a:ext cx="111601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Синхронизация расписания, учебных планов и тарификации</a:t>
            </a: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6384032" y="4543400"/>
            <a:ext cx="3672408" cy="1909936"/>
          </a:xfrm>
          <a:prstGeom prst="wedgeRoundRectCallout">
            <a:avLst>
              <a:gd name="adj1" fmla="val 90278"/>
              <a:gd name="adj2" fmla="val -77980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Учитывается нагрузка преподавателя 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</a:rPr>
              <a:t>по тарификации, «невычет» часов  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</a:rPr>
              <a:t>и данные учебного плана</a:t>
            </a: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2927648" y="4543400"/>
            <a:ext cx="2088232" cy="1117848"/>
          </a:xfrm>
          <a:prstGeom prst="wedgeRoundRectCallout">
            <a:avLst>
              <a:gd name="adj1" fmla="val 71339"/>
              <a:gd name="adj2" fmla="val -25174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Учитывается реальная занятость преподавателя</a:t>
            </a: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2711623" y="2348880"/>
            <a:ext cx="7008889" cy="1095162"/>
          </a:xfrm>
          <a:prstGeom prst="wedgeRoundRectCallout">
            <a:avLst>
              <a:gd name="adj1" fmla="val 1881"/>
              <a:gd name="adj2" fmla="val -114531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Стабильные и актуальные версии расписания, </a:t>
            </a:r>
            <a:endParaRPr lang="ru-RU" b="1" dirty="0" smtClean="0">
              <a:solidFill>
                <a:schemeClr val="tx1"/>
              </a:solidFill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возможность </a:t>
            </a:r>
            <a:r>
              <a:rPr lang="ru-RU" b="1" dirty="0">
                <a:solidFill>
                  <a:schemeClr val="tx1"/>
                </a:solidFill>
              </a:rPr>
              <a:t>замен занятий, кабинетов, </a:t>
            </a:r>
            <a:r>
              <a:rPr lang="ru-RU" b="1" dirty="0" smtClean="0">
                <a:solidFill>
                  <a:schemeClr val="tx1"/>
                </a:solidFill>
              </a:rPr>
              <a:t>преподавателей</a:t>
            </a:r>
            <a:r>
              <a:rPr lang="ru-RU" b="1" dirty="0">
                <a:solidFill>
                  <a:schemeClr val="tx1"/>
                </a:solidFill>
              </a:rPr>
              <a:t>, </a:t>
            </a:r>
            <a:endParaRPr lang="ru-RU" b="1" dirty="0" smtClean="0">
              <a:solidFill>
                <a:schemeClr val="tx1"/>
              </a:solidFill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расписание </a:t>
            </a:r>
            <a:r>
              <a:rPr lang="ru-RU" b="1" dirty="0">
                <a:solidFill>
                  <a:schemeClr val="tx1"/>
                </a:solidFill>
              </a:rPr>
              <a:t>подгрупп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9912424" y="6507701"/>
            <a:ext cx="2069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www.procollege.ru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119336" y="6321145"/>
            <a:ext cx="4968552" cy="546019"/>
          </a:xfrm>
          <a:prstGeom prst="wedgeRoundRectCallout">
            <a:avLst>
              <a:gd name="adj1" fmla="val -34884"/>
              <a:gd name="adj2" fmla="val 4446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hangingPunct="0"/>
            <a:r>
              <a:rPr lang="en-US" sz="2200" b="1" dirty="0">
                <a:solidFill>
                  <a:srgbClr val="C00000"/>
                </a:solidFill>
                <a:latin typeface="Arial Black" pitchFamily="34" charset="0"/>
              </a:rPr>
              <a:t>Drag and </a:t>
            </a:r>
            <a:r>
              <a:rPr lang="en-US" sz="2200" b="1" dirty="0" smtClean="0">
                <a:solidFill>
                  <a:srgbClr val="C00000"/>
                </a:solidFill>
                <a:latin typeface="Arial Black" pitchFamily="34" charset="0"/>
              </a:rPr>
              <a:t>Drop</a:t>
            </a:r>
            <a:r>
              <a:rPr lang="ru-RU" sz="2200" b="1" dirty="0" smtClean="0">
                <a:solidFill>
                  <a:srgbClr val="C00000"/>
                </a:solidFill>
                <a:latin typeface="Arial Black" pitchFamily="34" charset="0"/>
              </a:rPr>
              <a:t>  </a:t>
            </a:r>
            <a:r>
              <a:rPr lang="ru-RU" sz="2200" b="1" dirty="0">
                <a:solidFill>
                  <a:srgbClr val="C00000"/>
                </a:solidFill>
              </a:rPr>
              <a:t>(«бери и тащи»)</a:t>
            </a:r>
            <a:endParaRPr lang="en-US" sz="2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2903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27" y="968010"/>
            <a:ext cx="11973229" cy="656544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63352" y="334327"/>
            <a:ext cx="28997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Расписание</a:t>
            </a: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4727848" y="2065449"/>
            <a:ext cx="5472608" cy="1117848"/>
          </a:xfrm>
          <a:prstGeom prst="wedgeRoundRectCallout">
            <a:avLst>
              <a:gd name="adj1" fmla="val 9275"/>
              <a:gd name="adj2" fmla="val 223638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Учитывается загрузка аудиторий, </a:t>
            </a:r>
            <a:endParaRPr lang="ru-RU" sz="2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статистика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по МТБ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427258" y="6479704"/>
            <a:ext cx="2069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www.procollege.ru</a:t>
            </a:r>
            <a:endParaRPr lang="ru-RU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6244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4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9" y="1067154"/>
            <a:ext cx="8945765" cy="475252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Рисунок 2" descr="Вырезка экрана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869"/>
          <a:stretch/>
        </p:blipFill>
        <p:spPr>
          <a:xfrm>
            <a:off x="1703512" y="3240262"/>
            <a:ext cx="8453813" cy="316835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Скругленная прямоугольная выноска 10"/>
          <p:cNvSpPr/>
          <p:nvPr/>
        </p:nvSpPr>
        <p:spPr>
          <a:xfrm>
            <a:off x="7704948" y="2015040"/>
            <a:ext cx="4487052" cy="1117848"/>
          </a:xfrm>
          <a:prstGeom prst="wedgeRoundRectCallout">
            <a:avLst>
              <a:gd name="adj1" fmla="val -88199"/>
              <a:gd name="adj2" fmla="val 14296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Актуальное расписание на сайте, рабочих столах</a:t>
            </a:r>
          </a:p>
          <a:p>
            <a:pPr algn="ctr"/>
            <a:r>
              <a:rPr lang="ru-RU" sz="2000" b="1" u="sng" dirty="0">
                <a:solidFill>
                  <a:srgbClr val="C00000"/>
                </a:solidFill>
              </a:rPr>
              <a:t>(гос. услуга в электронном виде)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23646"/>
            <a:ext cx="117869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Синхронизация расписания, электронных журналов, отчетности</a:t>
            </a: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6948818" y="5214782"/>
            <a:ext cx="5243182" cy="1117848"/>
          </a:xfrm>
          <a:prstGeom prst="wedgeRoundRectCallout">
            <a:avLst>
              <a:gd name="adj1" fmla="val -59105"/>
              <a:gd name="adj2" fmla="val -73463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Формирование электронного журнала в соответствии с расписанием </a:t>
            </a:r>
          </a:p>
          <a:p>
            <a:pPr algn="ctr"/>
            <a:r>
              <a:rPr lang="ru-RU" sz="2000" b="1" u="sng" dirty="0">
                <a:solidFill>
                  <a:srgbClr val="C00000"/>
                </a:solidFill>
              </a:rPr>
              <a:t>(гос. услуга в электронном виде)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884820" y="6488668"/>
            <a:ext cx="2286000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/>
            <a:r>
              <a:rPr lang="en-US" dirty="0" smtClean="0">
                <a:solidFill>
                  <a:schemeClr val="tx2"/>
                </a:solidFill>
              </a:rPr>
              <a:t>www.procollege.ru 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9886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Рабочий стол администратора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91" b="15152"/>
          <a:stretch/>
        </p:blipFill>
        <p:spPr bwMode="auto">
          <a:xfrm>
            <a:off x="101600" y="1052736"/>
            <a:ext cx="12192000" cy="59212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0" y="1219200"/>
            <a:ext cx="3143672" cy="4226024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431704" y="3573015"/>
            <a:ext cx="8702810" cy="3389843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60513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344" y="441226"/>
            <a:ext cx="8382000" cy="457200"/>
          </a:xfrm>
        </p:spPr>
        <p:txBody>
          <a:bodyPr/>
          <a:lstStyle/>
          <a:p>
            <a:pPr algn="l"/>
            <a:r>
              <a:rPr lang="ru-RU" dirty="0" smtClean="0"/>
              <a:t>Электронный документооборот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9" t="7585" r="31452" b="69064"/>
          <a:stretch/>
        </p:blipFill>
        <p:spPr bwMode="auto">
          <a:xfrm>
            <a:off x="400" y="1053198"/>
            <a:ext cx="6357248" cy="3767527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04" t="11980" r="19776" b="9961"/>
          <a:stretch/>
        </p:blipFill>
        <p:spPr bwMode="auto">
          <a:xfrm>
            <a:off x="4151784" y="953048"/>
            <a:ext cx="7879528" cy="5544616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39272" y="5361856"/>
            <a:ext cx="3854998" cy="1117848"/>
          </a:xfrm>
          <a:prstGeom prst="wedgeRoundRectCallout">
            <a:avLst>
              <a:gd name="adj1" fmla="val -17816"/>
              <a:gd name="adj2" fmla="val -201958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Создание документов по всем направлениям и подразделениям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086421" y="6517665"/>
            <a:ext cx="2069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www.procollege.ru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62" t="6318" r="2768" b="21510"/>
          <a:stretch/>
        </p:blipFill>
        <p:spPr bwMode="auto">
          <a:xfrm>
            <a:off x="39272" y="1038649"/>
            <a:ext cx="8297730" cy="5625721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6460174" y="1484784"/>
            <a:ext cx="4829514" cy="558924"/>
          </a:xfrm>
          <a:prstGeom prst="wedgeRoundRectCallout">
            <a:avLst>
              <a:gd name="adj1" fmla="val -86585"/>
              <a:gd name="adj2" fmla="val 190462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Маршрутизация документа</a:t>
            </a:r>
          </a:p>
        </p:txBody>
      </p:sp>
    </p:spTree>
    <p:extLst>
      <p:ext uri="{BB962C8B-B14F-4D97-AF65-F5344CB8AC3E}">
        <p14:creationId xmlns:p14="http://schemas.microsoft.com/office/powerpoint/2010/main" val="42678935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7958"/>
            <a:ext cx="7943297" cy="5589240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10" name="TextBox 9"/>
          <p:cNvSpPr txBox="1"/>
          <p:nvPr/>
        </p:nvSpPr>
        <p:spPr>
          <a:xfrm>
            <a:off x="185367" y="301711"/>
            <a:ext cx="74948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Электронный документооборот</a:t>
            </a: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8982374" y="1775910"/>
            <a:ext cx="2874266" cy="1117848"/>
          </a:xfrm>
          <a:prstGeom prst="wedgeRoundRectCallout">
            <a:avLst>
              <a:gd name="adj1" fmla="val -156890"/>
              <a:gd name="adj2" fmla="val 6817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Сохраняется история документа</a:t>
            </a: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7680176" y="3573016"/>
            <a:ext cx="4063587" cy="1011932"/>
          </a:xfrm>
          <a:prstGeom prst="wedgeRoundRectCallout">
            <a:avLst>
              <a:gd name="adj1" fmla="val -54985"/>
              <a:gd name="adj2" fmla="val 80558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Документ формируется по шаблону при внесении переменных данных</a:t>
            </a: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4571575" y="5661248"/>
            <a:ext cx="3684665" cy="792088"/>
          </a:xfrm>
          <a:prstGeom prst="wedgeRoundRectCallout">
            <a:avLst>
              <a:gd name="adj1" fmla="val -115410"/>
              <a:gd name="adj2" fmla="val 23113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Выгрузка, печать документа по шаблону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122138" y="6445670"/>
            <a:ext cx="2069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www.procollege.ru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5227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9362"/>
            <a:ext cx="8616280" cy="5669997"/>
          </a:xfrm>
          <a:prstGeom prst="rect">
            <a:avLst/>
          </a:prstGeom>
          <a:ln w="1905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Рисунок 3" descr="Вырезка экрана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7"/>
          <a:stretch/>
        </p:blipFill>
        <p:spPr>
          <a:xfrm>
            <a:off x="3003991" y="981242"/>
            <a:ext cx="9188009" cy="5502167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-81242" y="216416"/>
            <a:ext cx="1164984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>
                <a:solidFill>
                  <a:schemeClr val="bg1"/>
                </a:solidFill>
              </a:rPr>
              <a:t>Электронный </a:t>
            </a:r>
            <a:r>
              <a:rPr lang="ru-RU" sz="2600" b="1" dirty="0" smtClean="0">
                <a:solidFill>
                  <a:schemeClr val="bg1"/>
                </a:solidFill>
              </a:rPr>
              <a:t>документооборот</a:t>
            </a:r>
          </a:p>
          <a:p>
            <a:pPr algn="ctr"/>
            <a:r>
              <a:rPr lang="ru-RU" sz="2600" b="1" dirty="0" smtClean="0">
                <a:solidFill>
                  <a:schemeClr val="bg1"/>
                </a:solidFill>
              </a:rPr>
              <a:t>                                      Личные дела студентов, выпускников</a:t>
            </a:r>
            <a:endParaRPr lang="ru-RU" sz="2600" b="1" dirty="0">
              <a:solidFill>
                <a:schemeClr val="bg1"/>
              </a:solidFill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8121562" y="3820580"/>
            <a:ext cx="4070438" cy="922650"/>
          </a:xfrm>
          <a:prstGeom prst="wedgeRoundRectCallout">
            <a:avLst>
              <a:gd name="adj1" fmla="val -41505"/>
              <a:gd name="adj2" fmla="val 111297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Все документы доступны в личном деле студента или работника</a:t>
            </a:r>
          </a:p>
        </p:txBody>
      </p:sp>
      <p:sp>
        <p:nvSpPr>
          <p:cNvPr id="5" name="Облако 4"/>
          <p:cNvSpPr/>
          <p:nvPr/>
        </p:nvSpPr>
        <p:spPr>
          <a:xfrm>
            <a:off x="1758240" y="1264273"/>
            <a:ext cx="1601456" cy="220511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лако 7"/>
          <p:cNvSpPr/>
          <p:nvPr/>
        </p:nvSpPr>
        <p:spPr>
          <a:xfrm>
            <a:off x="1645553" y="2532641"/>
            <a:ext cx="1601456" cy="220511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блако 8"/>
          <p:cNvSpPr/>
          <p:nvPr/>
        </p:nvSpPr>
        <p:spPr>
          <a:xfrm>
            <a:off x="1645553" y="3338350"/>
            <a:ext cx="1601456" cy="220511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7104112" y="1656815"/>
            <a:ext cx="5069233" cy="922650"/>
          </a:xfrm>
          <a:prstGeom prst="wedgeRoundRectCallout">
            <a:avLst>
              <a:gd name="adj1" fmla="val -47452"/>
              <a:gd name="adj2" fmla="val -12159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Данные из заявления, </a:t>
            </a:r>
          </a:p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из документов по движению студентов. Заполнять не нужно.</a:t>
            </a: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122138" y="6445670"/>
            <a:ext cx="2069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www.procollege.ru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119335" y="4743230"/>
            <a:ext cx="7238847" cy="1702440"/>
          </a:xfrm>
          <a:prstGeom prst="wedgeRoundRectCallout">
            <a:avLst>
              <a:gd name="adj1" fmla="val -27423"/>
              <a:gd name="adj2" fmla="val 49171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Автоматически формируются алфавитная книга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Реестр созданных договоров и соглашений</a:t>
            </a: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8177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4"/>
          <p:cNvSpPr>
            <a:spLocks noChangeArrowheads="1"/>
          </p:cNvSpPr>
          <p:nvPr/>
        </p:nvSpPr>
        <p:spPr bwMode="gray">
          <a:xfrm>
            <a:off x="1524000" y="1124745"/>
            <a:ext cx="9162256" cy="5356098"/>
          </a:xfrm>
          <a:prstGeom prst="upArrow">
            <a:avLst>
              <a:gd name="adj1" fmla="val 73769"/>
              <a:gd name="adj2" fmla="val 32588"/>
            </a:avLst>
          </a:prstGeom>
          <a:gradFill rotWithShape="1">
            <a:gsLst>
              <a:gs pos="0">
                <a:srgbClr val="AD83EB"/>
              </a:gs>
              <a:gs pos="100000">
                <a:srgbClr val="003399">
                  <a:alpha val="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6" name="AutoShape 31"/>
          <p:cNvSpPr>
            <a:spLocks noChangeArrowheads="1"/>
          </p:cNvSpPr>
          <p:nvPr/>
        </p:nvSpPr>
        <p:spPr bwMode="gray">
          <a:xfrm>
            <a:off x="3933825" y="2857500"/>
            <a:ext cx="4267200" cy="3200400"/>
          </a:xfrm>
          <a:prstGeom prst="upArrow">
            <a:avLst>
              <a:gd name="adj1" fmla="val 72694"/>
              <a:gd name="adj2" fmla="val 33931"/>
            </a:avLst>
          </a:prstGeom>
          <a:gradFill rotWithShape="1">
            <a:gsLst>
              <a:gs pos="0">
                <a:srgbClr val="6FC5E3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7" name="Text Box 33"/>
          <p:cNvSpPr txBox="1">
            <a:spLocks noChangeArrowheads="1"/>
          </p:cNvSpPr>
          <p:nvPr/>
        </p:nvSpPr>
        <p:spPr bwMode="gray">
          <a:xfrm>
            <a:off x="4744673" y="3246722"/>
            <a:ext cx="2531206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ru-RU" altLang="ru-RU" sz="2000" b="1" dirty="0">
                <a:solidFill>
                  <a:srgbClr val="800000"/>
                </a:solidFill>
              </a:rPr>
              <a:t>АСУ </a:t>
            </a:r>
          </a:p>
          <a:p>
            <a:r>
              <a:rPr lang="ru-RU" altLang="ru-RU" sz="2000" b="1" dirty="0">
                <a:solidFill>
                  <a:srgbClr val="800000"/>
                </a:solidFill>
              </a:rPr>
              <a:t>образовательным</a:t>
            </a:r>
          </a:p>
          <a:p>
            <a:r>
              <a:rPr lang="ru-RU" altLang="ru-RU" sz="2000" b="1" dirty="0">
                <a:solidFill>
                  <a:srgbClr val="800000"/>
                </a:solidFill>
              </a:rPr>
              <a:t>процессом</a:t>
            </a:r>
            <a:endParaRPr lang="en-US" altLang="ru-RU" sz="2000" b="1" dirty="0">
              <a:solidFill>
                <a:srgbClr val="800000"/>
              </a:solidFill>
            </a:endParaRPr>
          </a:p>
        </p:txBody>
      </p:sp>
      <p:sp>
        <p:nvSpPr>
          <p:cNvPr id="18" name="Text Box 39"/>
          <p:cNvSpPr txBox="1">
            <a:spLocks noChangeArrowheads="1"/>
          </p:cNvSpPr>
          <p:nvPr/>
        </p:nvSpPr>
        <p:spPr bwMode="gray">
          <a:xfrm>
            <a:off x="2460593" y="2420888"/>
            <a:ext cx="746858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ru-RU" altLang="ru-RU" sz="2800" b="1" dirty="0">
                <a:solidFill>
                  <a:srgbClr val="B00000"/>
                </a:solidFill>
              </a:rPr>
              <a:t>ЦИФРОВАЯ ОБРАЗОВАТЕЛЬНАЯ СРЕДА</a:t>
            </a:r>
            <a:endParaRPr lang="en-US" altLang="ru-RU" sz="2800" b="1" dirty="0">
              <a:solidFill>
                <a:srgbClr val="B00000"/>
              </a:solidFill>
            </a:endParaRPr>
          </a:p>
        </p:txBody>
      </p:sp>
      <p:sp>
        <p:nvSpPr>
          <p:cNvPr id="19" name="AutoShape 40"/>
          <p:cNvSpPr>
            <a:spLocks noChangeArrowheads="1"/>
          </p:cNvSpPr>
          <p:nvPr/>
        </p:nvSpPr>
        <p:spPr bwMode="gray">
          <a:xfrm>
            <a:off x="7134225" y="4229100"/>
            <a:ext cx="2438400" cy="1676400"/>
          </a:xfrm>
          <a:prstGeom prst="upArrow">
            <a:avLst>
              <a:gd name="adj1" fmla="val 78306"/>
              <a:gd name="adj2" fmla="val 48213"/>
            </a:avLst>
          </a:prstGeom>
          <a:gradFill rotWithShape="1">
            <a:gsLst>
              <a:gs pos="0">
                <a:srgbClr val="EC823A"/>
              </a:gs>
              <a:gs pos="100000">
                <a:srgbClr val="003399">
                  <a:alpha val="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0" name="AutoShape 42"/>
          <p:cNvSpPr>
            <a:spLocks noChangeArrowheads="1"/>
          </p:cNvSpPr>
          <p:nvPr/>
        </p:nvSpPr>
        <p:spPr bwMode="gray">
          <a:xfrm>
            <a:off x="4867275" y="4267200"/>
            <a:ext cx="2286000" cy="1600200"/>
          </a:xfrm>
          <a:prstGeom prst="upArrow">
            <a:avLst>
              <a:gd name="adj1" fmla="val 78306"/>
              <a:gd name="adj2" fmla="val 48213"/>
            </a:avLst>
          </a:prstGeom>
          <a:gradFill rotWithShape="1">
            <a:gsLst>
              <a:gs pos="0">
                <a:srgbClr val="EC823A"/>
              </a:gs>
              <a:gs pos="100000">
                <a:srgbClr val="003399">
                  <a:alpha val="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1" name="Text Box 43"/>
          <p:cNvSpPr txBox="1">
            <a:spLocks noChangeArrowheads="1"/>
          </p:cNvSpPr>
          <p:nvPr/>
        </p:nvSpPr>
        <p:spPr bwMode="gray">
          <a:xfrm>
            <a:off x="5094289" y="4816188"/>
            <a:ext cx="179510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ru-RU" altLang="ru-RU" sz="1600" b="1" dirty="0">
                <a:solidFill>
                  <a:schemeClr val="accent5">
                    <a:lumMod val="25000"/>
                  </a:schemeClr>
                </a:solidFill>
              </a:rPr>
              <a:t>ЭЛЕКТРОННЫЙ</a:t>
            </a:r>
          </a:p>
          <a:p>
            <a:r>
              <a:rPr lang="ru-RU" altLang="ru-RU" sz="1600" b="1" dirty="0">
                <a:solidFill>
                  <a:schemeClr val="accent5">
                    <a:lumMod val="25000"/>
                  </a:schemeClr>
                </a:solidFill>
              </a:rPr>
              <a:t>УЧЕБНИК</a:t>
            </a:r>
            <a:endParaRPr lang="en-US" altLang="ru-RU" sz="1600" b="1" dirty="0">
              <a:solidFill>
                <a:schemeClr val="accent5">
                  <a:lumMod val="25000"/>
                </a:schemeClr>
              </a:solidFill>
            </a:endParaRPr>
          </a:p>
        </p:txBody>
      </p:sp>
      <p:sp>
        <p:nvSpPr>
          <p:cNvPr id="22" name="Text Box 44"/>
          <p:cNvSpPr txBox="1">
            <a:spLocks noChangeArrowheads="1"/>
          </p:cNvSpPr>
          <p:nvPr/>
        </p:nvSpPr>
        <p:spPr bwMode="gray">
          <a:xfrm>
            <a:off x="7330939" y="4816188"/>
            <a:ext cx="203068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ru-RU" altLang="ru-RU" sz="1600" b="1" dirty="0">
                <a:solidFill>
                  <a:schemeClr val="accent5">
                    <a:lumMod val="25000"/>
                  </a:schemeClr>
                </a:solidFill>
              </a:rPr>
              <a:t>ВЕБ-СТРАНИЦА </a:t>
            </a:r>
          </a:p>
          <a:p>
            <a:r>
              <a:rPr lang="ru-RU" altLang="ru-RU" sz="1600" b="1" dirty="0">
                <a:solidFill>
                  <a:schemeClr val="accent5">
                    <a:lumMod val="25000"/>
                  </a:schemeClr>
                </a:solidFill>
              </a:rPr>
              <a:t>ПРЕПОДАВАТЕЛЯ</a:t>
            </a:r>
            <a:endParaRPr lang="en-US" altLang="ru-RU" sz="1600" b="1" dirty="0">
              <a:solidFill>
                <a:schemeClr val="accent5">
                  <a:lumMod val="25000"/>
                </a:schemeClr>
              </a:solidFill>
            </a:endParaRPr>
          </a:p>
        </p:txBody>
      </p:sp>
      <p:sp>
        <p:nvSpPr>
          <p:cNvPr id="23" name="AutoShape 46"/>
          <p:cNvSpPr>
            <a:spLocks noChangeArrowheads="1"/>
          </p:cNvSpPr>
          <p:nvPr/>
        </p:nvSpPr>
        <p:spPr bwMode="gray">
          <a:xfrm>
            <a:off x="2619375" y="4276725"/>
            <a:ext cx="2286000" cy="1600200"/>
          </a:xfrm>
          <a:prstGeom prst="upArrow">
            <a:avLst>
              <a:gd name="adj1" fmla="val 78306"/>
              <a:gd name="adj2" fmla="val 48213"/>
            </a:avLst>
          </a:prstGeom>
          <a:gradFill rotWithShape="1">
            <a:gsLst>
              <a:gs pos="0">
                <a:srgbClr val="EC823A"/>
              </a:gs>
              <a:gs pos="100000">
                <a:srgbClr val="003399">
                  <a:alpha val="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4" name="Text Box 47"/>
          <p:cNvSpPr txBox="1">
            <a:spLocks noChangeArrowheads="1"/>
          </p:cNvSpPr>
          <p:nvPr/>
        </p:nvSpPr>
        <p:spPr bwMode="gray">
          <a:xfrm>
            <a:off x="2874347" y="4940301"/>
            <a:ext cx="179510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ru-RU" altLang="ru-RU" sz="1600" b="1" dirty="0">
                <a:solidFill>
                  <a:schemeClr val="accent5">
                    <a:lumMod val="25000"/>
                  </a:schemeClr>
                </a:solidFill>
              </a:rPr>
              <a:t>ЭЛЕКТРОННЫЙ</a:t>
            </a:r>
          </a:p>
          <a:p>
            <a:r>
              <a:rPr lang="ru-RU" altLang="ru-RU" sz="1600" b="1" dirty="0">
                <a:solidFill>
                  <a:schemeClr val="accent5">
                    <a:lumMod val="25000"/>
                  </a:schemeClr>
                </a:solidFill>
              </a:rPr>
              <a:t> КУРС</a:t>
            </a:r>
            <a:endParaRPr lang="en-US" altLang="ru-RU" sz="1600" b="1" dirty="0">
              <a:solidFill>
                <a:schemeClr val="accent5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9886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ая прямоугольная выноска 10"/>
          <p:cNvSpPr/>
          <p:nvPr/>
        </p:nvSpPr>
        <p:spPr>
          <a:xfrm>
            <a:off x="4943872" y="5172016"/>
            <a:ext cx="2160240" cy="850642"/>
          </a:xfrm>
          <a:prstGeom prst="wedgeRoundRectCallout">
            <a:avLst>
              <a:gd name="adj1" fmla="val 24791"/>
              <a:gd name="adj2" fmla="val -78052"/>
              <a:gd name="adj3" fmla="val 16667"/>
            </a:avLst>
          </a:prstGeom>
          <a:gradFill>
            <a:gsLst>
              <a:gs pos="41000">
                <a:schemeClr val="accent6">
                  <a:lumMod val="75000"/>
                </a:schemeClr>
              </a:gs>
              <a:gs pos="98000">
                <a:schemeClr val="accent6">
                  <a:lumMod val="50000"/>
                </a:schemeClr>
              </a:gs>
              <a:gs pos="8000">
                <a:schemeClr val="accent6">
                  <a:lumMod val="20000"/>
                  <a:lumOff val="8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Приказы работников доступны из личного дела сотрудника</a:t>
            </a: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7703"/>
            <a:ext cx="8956564" cy="5688632"/>
          </a:xfrm>
          <a:prstGeom prst="rect">
            <a:avLst/>
          </a:prstGeom>
        </p:spPr>
      </p:pic>
      <p:sp>
        <p:nvSpPr>
          <p:cNvPr id="12" name="Скругленная прямоугольная выноска 11"/>
          <p:cNvSpPr/>
          <p:nvPr/>
        </p:nvSpPr>
        <p:spPr>
          <a:xfrm>
            <a:off x="6254858" y="929836"/>
            <a:ext cx="5937142" cy="1008112"/>
          </a:xfrm>
          <a:prstGeom prst="wedgeRoundRectCallout">
            <a:avLst>
              <a:gd name="adj1" fmla="val -58866"/>
              <a:gd name="adj2" fmla="val 83761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Все данные вкладок личного дела можно использовать для отчетности (например по квалификации, стажу и др.)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Облако 12"/>
          <p:cNvSpPr/>
          <p:nvPr/>
        </p:nvSpPr>
        <p:spPr>
          <a:xfrm>
            <a:off x="2927648" y="1413596"/>
            <a:ext cx="3327210" cy="43854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 descr="Вырезка экрана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86"/>
          <a:stretch/>
        </p:blipFill>
        <p:spPr>
          <a:xfrm>
            <a:off x="5447928" y="2091935"/>
            <a:ext cx="6744072" cy="473659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-81241" y="216416"/>
            <a:ext cx="877876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>
                <a:solidFill>
                  <a:schemeClr val="bg1"/>
                </a:solidFill>
              </a:rPr>
              <a:t>Электронный </a:t>
            </a:r>
            <a:r>
              <a:rPr lang="ru-RU" sz="2600" b="1" dirty="0" smtClean="0">
                <a:solidFill>
                  <a:schemeClr val="bg1"/>
                </a:solidFill>
              </a:rPr>
              <a:t>документооборот</a:t>
            </a:r>
          </a:p>
          <a:p>
            <a:pPr algn="ctr"/>
            <a:r>
              <a:rPr lang="ru-RU" sz="2600" b="1" dirty="0" smtClean="0">
                <a:solidFill>
                  <a:schemeClr val="bg1"/>
                </a:solidFill>
              </a:rPr>
              <a:t>                                      Личные дела работников</a:t>
            </a:r>
            <a:endParaRPr lang="ru-RU" sz="2600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55440" y="1556792"/>
            <a:ext cx="9793088" cy="4608512"/>
          </a:xfrm>
          <a:prstGeom prst="rect">
            <a:avLst/>
          </a:prstGeom>
          <a:solidFill>
            <a:srgbClr val="ECF4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</a:rPr>
              <a:t>Все требования законодательства </a:t>
            </a:r>
          </a:p>
          <a:p>
            <a:pPr algn="ctr"/>
            <a:r>
              <a:rPr lang="ru-RU" sz="5400" b="1" dirty="0" smtClean="0">
                <a:solidFill>
                  <a:srgbClr val="C00000"/>
                </a:solidFill>
              </a:rPr>
              <a:t>в сфере защиты персональных данных соблюдены!!!</a:t>
            </a:r>
            <a:endParaRPr lang="ru-RU" sz="5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9611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Формирование внутренней отчетности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2" t="27125" r="9558" b="24589"/>
          <a:stretch/>
        </p:blipFill>
        <p:spPr bwMode="auto">
          <a:xfrm>
            <a:off x="75489" y="1080244"/>
            <a:ext cx="8756815" cy="46530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" t="28497" r="9656" b="28368"/>
          <a:stretch/>
        </p:blipFill>
        <p:spPr bwMode="auto">
          <a:xfrm>
            <a:off x="4223792" y="3601725"/>
            <a:ext cx="7968208" cy="31831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41" r="36081" b="39580"/>
          <a:stretch/>
        </p:blipFill>
        <p:spPr bwMode="auto">
          <a:xfrm>
            <a:off x="2279576" y="3958031"/>
            <a:ext cx="6018292" cy="24705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" t="27745" r="16770" b="43961"/>
          <a:stretch/>
        </p:blipFill>
        <p:spPr bwMode="auto">
          <a:xfrm>
            <a:off x="6407427" y="1080244"/>
            <a:ext cx="5796136" cy="19442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9055890" y="2281389"/>
            <a:ext cx="2976450" cy="1125361"/>
          </a:xfrm>
          <a:prstGeom prst="wedgeRoundRectCallout">
            <a:avLst>
              <a:gd name="adj1" fmla="val -48249"/>
              <a:gd name="adj2" fmla="val 81371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Все данные в модулях синхронизированы с модулем отчетов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795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75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750"/>
                            </p:stCondLst>
                            <p:childTnLst>
                              <p:par>
                                <p:cTn id="22" presetID="6" presetClass="entr" presetSubtype="16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175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Формирование </a:t>
            </a:r>
            <a:r>
              <a:rPr lang="ru-RU" dirty="0" smtClean="0"/>
              <a:t>внешней </a:t>
            </a:r>
            <a:r>
              <a:rPr lang="ru-RU" dirty="0"/>
              <a:t>отчетности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70" t="14757" r="7241" b="2954"/>
          <a:stretch/>
        </p:blipFill>
        <p:spPr bwMode="auto">
          <a:xfrm>
            <a:off x="0" y="1063407"/>
            <a:ext cx="6019331" cy="56166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52" t="15192" r="12605" b="44121"/>
          <a:stretch/>
        </p:blipFill>
        <p:spPr bwMode="auto">
          <a:xfrm>
            <a:off x="3839071" y="2202804"/>
            <a:ext cx="8352929" cy="45238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3359696" y="1063407"/>
            <a:ext cx="8832303" cy="1285473"/>
          </a:xfrm>
          <a:prstGeom prst="wedgeRoundRectCallout">
            <a:avLst>
              <a:gd name="adj1" fmla="val -60291"/>
              <a:gd name="adj2" fmla="val 30714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i="1" dirty="0" smtClean="0">
                <a:solidFill>
                  <a:schemeClr val="tx1"/>
                </a:solidFill>
              </a:rPr>
              <a:t>Вся отчетность автоматическая по шаблонам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chemeClr val="tx1"/>
                </a:solidFill>
              </a:rPr>
              <a:t>в </a:t>
            </a:r>
            <a:r>
              <a:rPr lang="ru-RU" sz="2000" b="1" i="1" dirty="0">
                <a:solidFill>
                  <a:schemeClr val="tx1"/>
                </a:solidFill>
              </a:rPr>
              <a:t>автоматическом режиме за несколько </a:t>
            </a:r>
            <a:r>
              <a:rPr lang="ru-RU" sz="2000" b="1" i="1" dirty="0" smtClean="0">
                <a:solidFill>
                  <a:schemeClr val="tx1"/>
                </a:solidFill>
              </a:rPr>
              <a:t>секунд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i="1" dirty="0">
                <a:solidFill>
                  <a:schemeClr val="tx1"/>
                </a:solidFill>
              </a:rPr>
              <a:t>а</a:t>
            </a:r>
            <a:r>
              <a:rPr lang="ru-RU" sz="2000" b="1" i="1" dirty="0" smtClean="0">
                <a:solidFill>
                  <a:schemeClr val="tx1"/>
                </a:solidFill>
              </a:rPr>
              <a:t>ктуальные данные из других модулей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chemeClr val="tx1"/>
                </a:solidFill>
              </a:rPr>
              <a:t>формирование новых </a:t>
            </a:r>
            <a:r>
              <a:rPr lang="ru-RU" sz="2000" b="1" i="1" dirty="0">
                <a:solidFill>
                  <a:schemeClr val="tx1"/>
                </a:solidFill>
              </a:rPr>
              <a:t>отчетов по запросу в короткий </a:t>
            </a:r>
            <a:r>
              <a:rPr lang="ru-RU" sz="2000" b="1" i="1" dirty="0" smtClean="0">
                <a:solidFill>
                  <a:schemeClr val="tx1"/>
                </a:solidFill>
              </a:rPr>
              <a:t>срок</a:t>
            </a:r>
            <a:endParaRPr lang="ru-RU" sz="20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7029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8528"/>
            <a:ext cx="8487981" cy="5570641"/>
          </a:xfrm>
          <a:prstGeom prst="rect">
            <a:avLst/>
          </a:prstGeom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2999656" y="1268760"/>
            <a:ext cx="8208912" cy="1656184"/>
          </a:xfrm>
          <a:prstGeom prst="wedgeRoundRectCallout">
            <a:avLst>
              <a:gd name="adj1" fmla="val -42929"/>
              <a:gd name="adj2" fmla="val 154734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Синхронизация с личными делами, 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учебными планами, зачетными книжками</a:t>
            </a:r>
          </a:p>
          <a:p>
            <a:pPr algn="ctr"/>
            <a:endParaRPr lang="ru-RU" sz="2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Возможен импорт итоговой ведомости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9336" y="476673"/>
            <a:ext cx="4307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Печать дипломов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427258" y="6479704"/>
            <a:ext cx="2069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www.procollege.ru</a:t>
            </a:r>
            <a:endParaRPr lang="ru-RU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8990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" y="931014"/>
            <a:ext cx="9144000" cy="573834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63352" y="272179"/>
            <a:ext cx="42441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Печать дипломов</a:t>
            </a: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3575720" y="918510"/>
            <a:ext cx="4320480" cy="862826"/>
          </a:xfrm>
          <a:prstGeom prst="wedgeRoundRectCallout">
            <a:avLst>
              <a:gd name="adj1" fmla="val -59856"/>
              <a:gd name="adj2" fmla="val 128224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Минимум заполнения информации по студенту </a:t>
            </a: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4598770" y="6062574"/>
            <a:ext cx="4161525" cy="601796"/>
          </a:xfrm>
          <a:prstGeom prst="wedgeRoundRectCallout">
            <a:avLst>
              <a:gd name="adj1" fmla="val -112015"/>
              <a:gd name="adj2" fmla="val -3986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Печать диплома по шаблону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0108870" y="6488668"/>
            <a:ext cx="2069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www.procollege.ru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651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258" y="467834"/>
            <a:ext cx="8382000" cy="457200"/>
          </a:xfrm>
        </p:spPr>
        <p:txBody>
          <a:bodyPr/>
          <a:lstStyle/>
          <a:p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выгрузка данных в любом формате</a:t>
            </a:r>
            <a:endParaRPr lang="en-US" sz="36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31" name="AutoShape 3"/>
          <p:cNvSpPr>
            <a:spLocks noChangeArrowheads="1"/>
          </p:cNvSpPr>
          <p:nvPr/>
        </p:nvSpPr>
        <p:spPr bwMode="gray">
          <a:xfrm>
            <a:off x="1631504" y="1196752"/>
            <a:ext cx="2520280" cy="5112568"/>
          </a:xfrm>
          <a:prstGeom prst="rightArrow">
            <a:avLst>
              <a:gd name="adj1" fmla="val 79306"/>
              <a:gd name="adj2" fmla="val 34004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8132" name="AutoShape 4"/>
          <p:cNvSpPr>
            <a:spLocks noChangeArrowheads="1"/>
          </p:cNvSpPr>
          <p:nvPr/>
        </p:nvSpPr>
        <p:spPr bwMode="blackWhite">
          <a:xfrm>
            <a:off x="4151785" y="1124744"/>
            <a:ext cx="6408711" cy="1639416"/>
          </a:xfrm>
          <a:prstGeom prst="roundRect">
            <a:avLst>
              <a:gd name="adj" fmla="val 9106"/>
            </a:avLst>
          </a:prstGeom>
          <a:solidFill>
            <a:schemeClr val="accent1">
              <a:lumMod val="40000"/>
              <a:lumOff val="60000"/>
            </a:schemeClr>
          </a:solidFill>
          <a:ln w="25400">
            <a:solidFill>
              <a:schemeClr val="accent1">
                <a:lumMod val="50000"/>
              </a:schemeClr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eaLnBrk="0" hangingPunct="0"/>
            <a:r>
              <a:rPr lang="ru-RU" sz="2200" b="1" i="1" dirty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 и печать </a:t>
            </a:r>
          </a:p>
          <a:p>
            <a:pPr algn="ctr" eaLnBrk="0" hangingPunct="0"/>
            <a:r>
              <a:rPr lang="ru-RU" sz="2200" b="1" i="1" dirty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документов об образовании </a:t>
            </a:r>
          </a:p>
          <a:p>
            <a:pPr algn="ctr" eaLnBrk="0" hangingPunct="0"/>
            <a:r>
              <a:rPr lang="ru-RU" sz="2200" b="1" i="1" dirty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установленному шаблону</a:t>
            </a:r>
          </a:p>
        </p:txBody>
      </p:sp>
      <p:sp>
        <p:nvSpPr>
          <p:cNvPr id="48133" name="AutoShape 5"/>
          <p:cNvSpPr>
            <a:spLocks noChangeArrowheads="1"/>
          </p:cNvSpPr>
          <p:nvPr/>
        </p:nvSpPr>
        <p:spPr bwMode="blackWhite">
          <a:xfrm>
            <a:off x="4151785" y="2958026"/>
            <a:ext cx="6400353" cy="1639416"/>
          </a:xfrm>
          <a:prstGeom prst="roundRect">
            <a:avLst>
              <a:gd name="adj" fmla="val 9106"/>
            </a:avLst>
          </a:prstGeom>
          <a:solidFill>
            <a:schemeClr val="accent1">
              <a:lumMod val="40000"/>
              <a:lumOff val="60000"/>
            </a:schemeClr>
          </a:solidFill>
          <a:ln w="25400">
            <a:solidFill>
              <a:schemeClr val="accent1">
                <a:lumMod val="50000"/>
              </a:schemeClr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eaLnBrk="0" hangingPunct="0"/>
            <a:r>
              <a:rPr lang="ru-RU" sz="2100" b="1" i="1" dirty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Автоматическое формирование файлов для выгрузки</a:t>
            </a:r>
          </a:p>
          <a:p>
            <a:pPr marL="342900" indent="-342900" algn="just" eaLnBrk="0" hangingPunct="0">
              <a:buFont typeface="Arial" pitchFamily="34" charset="0"/>
              <a:buChar char="•"/>
            </a:pPr>
            <a:r>
              <a:rPr lang="ru-RU" sz="2200" b="1" i="1" dirty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реестры дипломов и др. документов </a:t>
            </a:r>
          </a:p>
          <a:p>
            <a:pPr algn="just" eaLnBrk="0" hangingPunct="0"/>
            <a:r>
              <a:rPr lang="ru-RU" sz="2200" b="1" i="1" dirty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об образовании (ФИС ФРДО)</a:t>
            </a:r>
          </a:p>
          <a:p>
            <a:pPr marL="342900" indent="-342900" algn="just" eaLnBrk="0" hangingPunct="0">
              <a:buFont typeface="Arial" pitchFamily="34" charset="0"/>
              <a:buChar char="•"/>
            </a:pPr>
            <a:r>
              <a:rPr lang="ru-RU" sz="2200" b="1" i="1" dirty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ФИС ГИА и приема</a:t>
            </a:r>
          </a:p>
        </p:txBody>
      </p:sp>
      <p:sp>
        <p:nvSpPr>
          <p:cNvPr id="48134" name="AutoShape 6"/>
          <p:cNvSpPr>
            <a:spLocks noChangeArrowheads="1"/>
          </p:cNvSpPr>
          <p:nvPr/>
        </p:nvSpPr>
        <p:spPr bwMode="blackWhite">
          <a:xfrm>
            <a:off x="4151785" y="4797152"/>
            <a:ext cx="6400353" cy="1639416"/>
          </a:xfrm>
          <a:prstGeom prst="roundRect">
            <a:avLst>
              <a:gd name="adj" fmla="val 9106"/>
            </a:avLst>
          </a:prstGeom>
          <a:solidFill>
            <a:schemeClr val="accent1">
              <a:lumMod val="40000"/>
              <a:lumOff val="60000"/>
            </a:schemeClr>
          </a:solidFill>
          <a:ln w="25400">
            <a:solidFill>
              <a:schemeClr val="accent1">
                <a:lumMod val="50000"/>
              </a:schemeClr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eaLnBrk="0" hangingPunct="0"/>
            <a:r>
              <a:rPr lang="ru-RU" sz="2200" b="1" i="1" dirty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Передача данных </a:t>
            </a:r>
          </a:p>
          <a:p>
            <a:pPr algn="ctr" eaLnBrk="0" hangingPunct="0"/>
            <a:r>
              <a:rPr lang="ru-RU" sz="2200" b="1" i="1" dirty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1С, кадровые, бухгалтерские реестры</a:t>
            </a:r>
            <a:r>
              <a:rPr lang="en-US" sz="2200" b="1" i="1" dirty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</a:t>
            </a:r>
          </a:p>
          <a:p>
            <a:pPr algn="ctr" eaLnBrk="0" hangingPunct="0"/>
            <a:r>
              <a:rPr lang="ru-RU" sz="2200" b="1" i="1" dirty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информационные системы</a:t>
            </a:r>
            <a:endParaRPr lang="en-US" sz="2200" b="1" i="1" dirty="0">
              <a:solidFill>
                <a:schemeClr val="accent5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35" name="AutoShape 7"/>
          <p:cNvSpPr>
            <a:spLocks noChangeArrowheads="1"/>
          </p:cNvSpPr>
          <p:nvPr/>
        </p:nvSpPr>
        <p:spPr bwMode="auto">
          <a:xfrm>
            <a:off x="7467600" y="3285728"/>
            <a:ext cx="2514600" cy="1295400"/>
          </a:xfrm>
          <a:prstGeom prst="roundRect">
            <a:avLst>
              <a:gd name="adj" fmla="val 9106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ACDD4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endParaRPr lang="en-US" sz="28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gray">
          <a:xfrm>
            <a:off x="1559496" y="3367008"/>
            <a:ext cx="2520280" cy="566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Times New Roman" pitchFamily="18" charset="0"/>
              </a:rPr>
              <a:t>ProCollege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427258" y="6479704"/>
            <a:ext cx="2069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www.procollege.ru</a:t>
            </a:r>
            <a:endParaRPr lang="ru-RU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2695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85" t="10342" r="28926" b="1977"/>
          <a:stretch/>
        </p:blipFill>
        <p:spPr bwMode="auto">
          <a:xfrm>
            <a:off x="15995" y="1006308"/>
            <a:ext cx="5216035" cy="6325859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95" y="463998"/>
            <a:ext cx="8382000" cy="457200"/>
          </a:xfrm>
        </p:spPr>
        <p:txBody>
          <a:bodyPr/>
          <a:lstStyle/>
          <a:p>
            <a:pPr algn="l"/>
            <a:r>
              <a:rPr lang="ru-RU" dirty="0" smtClean="0"/>
              <a:t>Выгрузка в ФИС ФРДО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9" t="22769" r="12517" b="-1"/>
          <a:stretch/>
        </p:blipFill>
        <p:spPr bwMode="auto">
          <a:xfrm>
            <a:off x="3216532" y="1988840"/>
            <a:ext cx="8892480" cy="61206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6528048" y="954350"/>
            <a:ext cx="5580963" cy="2546657"/>
          </a:xfrm>
          <a:prstGeom prst="wedgeRoundRectCallout">
            <a:avLst>
              <a:gd name="adj1" fmla="val -74893"/>
              <a:gd name="adj2" fmla="val -20697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Минимум заполнения информации по выпускникам прошлых лет, </a:t>
            </a:r>
          </a:p>
          <a:p>
            <a:pPr algn="ctr"/>
            <a:endParaRPr lang="ru-RU" sz="2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по студентам из базы данных файлы для загрузки в ФИС формируются автоматически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трелка влево 2"/>
          <p:cNvSpPr/>
          <p:nvPr/>
        </p:nvSpPr>
        <p:spPr>
          <a:xfrm rot="18809500">
            <a:off x="6120500" y="4071287"/>
            <a:ext cx="2222538" cy="318756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5232030" y="4941168"/>
            <a:ext cx="1440034" cy="792088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3491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57200"/>
            <a:ext cx="12192000" cy="457200"/>
          </a:xfrm>
        </p:spPr>
        <p:txBody>
          <a:bodyPr/>
          <a:lstStyle/>
          <a:p>
            <a:pPr algn="l"/>
            <a:r>
              <a:rPr lang="ru-RU" dirty="0"/>
              <a:t>Выгрузка в ФИС ГИА и приема и ещё куда нужно и можно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8" t="22397" r="39060" b="3595"/>
          <a:stretch/>
        </p:blipFill>
        <p:spPr bwMode="auto">
          <a:xfrm>
            <a:off x="0" y="982177"/>
            <a:ext cx="6244919" cy="54726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7536160" y="2132856"/>
            <a:ext cx="2592288" cy="558924"/>
          </a:xfrm>
          <a:prstGeom prst="wedgeRoundRectCallout">
            <a:avLst>
              <a:gd name="adj1" fmla="val -137430"/>
              <a:gd name="adj2" fmla="val 57185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Кликни меня!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427258" y="6479704"/>
            <a:ext cx="2069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www.procollege.ru</a:t>
            </a:r>
            <a:endParaRPr lang="ru-RU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03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АСУ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ProCollege</a:t>
            </a:r>
            <a:endParaRPr lang="ru-RU" dirty="0"/>
          </a:p>
        </p:txBody>
      </p:sp>
      <p:pic>
        <p:nvPicPr>
          <p:cNvPr id="4" name="Объект 4" descr="Вырезка экрана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2348880"/>
            <a:ext cx="9195108" cy="5195423"/>
          </a:xfrm>
        </p:spPr>
      </p:pic>
      <p:sp>
        <p:nvSpPr>
          <p:cNvPr id="6" name="AutoShape 56"/>
          <p:cNvSpPr>
            <a:spLocks noChangeArrowheads="1"/>
          </p:cNvSpPr>
          <p:nvPr/>
        </p:nvSpPr>
        <p:spPr bwMode="gray">
          <a:xfrm>
            <a:off x="1524000" y="1124744"/>
            <a:ext cx="9144000" cy="2016224"/>
          </a:xfrm>
          <a:prstGeom prst="roundRect">
            <a:avLst>
              <a:gd name="adj" fmla="val 50000"/>
            </a:avLst>
          </a:prstGeom>
          <a:noFill/>
          <a:ln w="38100" algn="ctr">
            <a:noFill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5EEB7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1062133"/>
            <a:ext cx="12192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обеспечивает реализацию государственных услуг</a:t>
            </a:r>
          </a:p>
          <a:p>
            <a:pPr algn="ctr"/>
            <a:r>
              <a:rPr lang="ru-RU" sz="3200" b="1" dirty="0">
                <a:solidFill>
                  <a:srgbClr val="C00000"/>
                </a:solidFill>
              </a:rPr>
              <a:t>в сфере образования в электронном виде</a:t>
            </a:r>
          </a:p>
          <a:p>
            <a:pPr algn="ctr"/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9616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476672"/>
            <a:ext cx="8382000" cy="457200"/>
          </a:xfrm>
          <a:ln>
            <a:solidFill>
              <a:schemeClr val="tx2"/>
            </a:solidFill>
          </a:ln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Структурные возможности АСУ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ProCollege</a:t>
            </a:r>
            <a:endParaRPr lang="ru-RU" dirty="0"/>
          </a:p>
        </p:txBody>
      </p:sp>
      <p:grpSp>
        <p:nvGrpSpPr>
          <p:cNvPr id="118" name="Group 75"/>
          <p:cNvGrpSpPr>
            <a:grpSpLocks/>
          </p:cNvGrpSpPr>
          <p:nvPr/>
        </p:nvGrpSpPr>
        <p:grpSpPr bwMode="auto">
          <a:xfrm>
            <a:off x="1991544" y="3390454"/>
            <a:ext cx="8424936" cy="182563"/>
            <a:chOff x="1239" y="1515"/>
            <a:chExt cx="3177" cy="115"/>
          </a:xfrm>
        </p:grpSpPr>
        <p:sp>
          <p:nvSpPr>
            <p:cNvPr id="119" name="Line 7"/>
            <p:cNvSpPr>
              <a:spLocks noChangeShapeType="1"/>
            </p:cNvSpPr>
            <p:nvPr/>
          </p:nvSpPr>
          <p:spPr bwMode="auto">
            <a:xfrm>
              <a:off x="1392" y="1582"/>
              <a:ext cx="3024" cy="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" name="AutoShape 5"/>
            <p:cNvSpPr>
              <a:spLocks noChangeArrowheads="1"/>
            </p:cNvSpPr>
            <p:nvPr/>
          </p:nvSpPr>
          <p:spPr bwMode="blackGray">
            <a:xfrm rot="18900000" flipH="1">
              <a:off x="1239" y="1515"/>
              <a:ext cx="115" cy="115"/>
            </a:xfrm>
            <a:prstGeom prst="rtTriangle">
              <a:avLst/>
            </a:prstGeom>
            <a:solidFill>
              <a:srgbClr val="C00000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24" name="Group 76"/>
          <p:cNvGrpSpPr>
            <a:grpSpLocks/>
          </p:cNvGrpSpPr>
          <p:nvPr/>
        </p:nvGrpSpPr>
        <p:grpSpPr bwMode="auto">
          <a:xfrm>
            <a:off x="1977257" y="2348881"/>
            <a:ext cx="8424936" cy="530225"/>
            <a:chOff x="1239" y="1776"/>
            <a:chExt cx="3177" cy="334"/>
          </a:xfrm>
        </p:grpSpPr>
        <p:sp>
          <p:nvSpPr>
            <p:cNvPr id="125" name="Line 48"/>
            <p:cNvSpPr>
              <a:spLocks noChangeShapeType="1"/>
            </p:cNvSpPr>
            <p:nvPr/>
          </p:nvSpPr>
          <p:spPr bwMode="auto">
            <a:xfrm>
              <a:off x="1392" y="2062"/>
              <a:ext cx="3024" cy="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9" name="AutoShape 51"/>
            <p:cNvSpPr>
              <a:spLocks noChangeArrowheads="1"/>
            </p:cNvSpPr>
            <p:nvPr/>
          </p:nvSpPr>
          <p:spPr bwMode="blackGray">
            <a:xfrm rot="18900000" flipH="1">
              <a:off x="1239" y="1995"/>
              <a:ext cx="115" cy="115"/>
            </a:xfrm>
            <a:prstGeom prst="rtTriangle">
              <a:avLst/>
            </a:prstGeom>
            <a:solidFill>
              <a:srgbClr val="C00000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7" name="Text Box 52"/>
            <p:cNvSpPr txBox="1">
              <a:spLocks noChangeArrowheads="1"/>
            </p:cNvSpPr>
            <p:nvPr/>
          </p:nvSpPr>
          <p:spPr bwMode="auto">
            <a:xfrm>
              <a:off x="1456" y="1776"/>
              <a:ext cx="2960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2400" dirty="0">
                  <a:solidFill>
                    <a:srgbClr val="FFFFFF"/>
                  </a:solidFill>
                </a:rPr>
                <a:t>2. Click to add Title</a:t>
              </a:r>
            </a:p>
          </p:txBody>
        </p:sp>
      </p:grpSp>
      <p:grpSp>
        <p:nvGrpSpPr>
          <p:cNvPr id="142" name="Group 79"/>
          <p:cNvGrpSpPr>
            <a:grpSpLocks/>
          </p:cNvGrpSpPr>
          <p:nvPr/>
        </p:nvGrpSpPr>
        <p:grpSpPr bwMode="auto">
          <a:xfrm>
            <a:off x="2005831" y="4629999"/>
            <a:ext cx="8424938" cy="530225"/>
            <a:chOff x="1248" y="3168"/>
            <a:chExt cx="3177" cy="334"/>
          </a:xfrm>
        </p:grpSpPr>
        <p:sp>
          <p:nvSpPr>
            <p:cNvPr id="143" name="Line 70"/>
            <p:cNvSpPr>
              <a:spLocks noChangeShapeType="1"/>
            </p:cNvSpPr>
            <p:nvPr/>
          </p:nvSpPr>
          <p:spPr bwMode="auto">
            <a:xfrm>
              <a:off x="1401" y="3454"/>
              <a:ext cx="3024" cy="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7" name="AutoShape 73"/>
            <p:cNvSpPr>
              <a:spLocks noChangeArrowheads="1"/>
            </p:cNvSpPr>
            <p:nvPr/>
          </p:nvSpPr>
          <p:spPr bwMode="blackGray">
            <a:xfrm rot="18900000" flipH="1">
              <a:off x="1248" y="3387"/>
              <a:ext cx="115" cy="115"/>
            </a:xfrm>
            <a:prstGeom prst="rtTriangle">
              <a:avLst/>
            </a:prstGeom>
            <a:solidFill>
              <a:srgbClr val="C00000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5" name="Text Box 74"/>
            <p:cNvSpPr txBox="1">
              <a:spLocks noChangeArrowheads="1"/>
            </p:cNvSpPr>
            <p:nvPr/>
          </p:nvSpPr>
          <p:spPr bwMode="auto">
            <a:xfrm>
              <a:off x="1460" y="3168"/>
              <a:ext cx="2906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/>
              <a:endParaRPr lang="en-US" sz="2400" dirty="0">
                <a:solidFill>
                  <a:srgbClr val="FFFFFF"/>
                </a:solidFill>
              </a:endParaRPr>
            </a:p>
          </p:txBody>
        </p:sp>
      </p:grpSp>
      <p:sp>
        <p:nvSpPr>
          <p:cNvPr id="148" name="Прямоугольник 147"/>
          <p:cNvSpPr/>
          <p:nvPr/>
        </p:nvSpPr>
        <p:spPr>
          <a:xfrm>
            <a:off x="2638595" y="2996952"/>
            <a:ext cx="77062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/>
              <a:t>Количество пользователей системы – </a:t>
            </a:r>
            <a:r>
              <a:rPr lang="ru-RU" sz="2000" b="1" i="1" dirty="0">
                <a:solidFill>
                  <a:srgbClr val="BC0000"/>
                </a:solidFill>
              </a:rPr>
              <a:t>не ограничено</a:t>
            </a:r>
          </a:p>
        </p:txBody>
      </p:sp>
      <p:sp>
        <p:nvSpPr>
          <p:cNvPr id="149" name="Прямоугольник 148"/>
          <p:cNvSpPr/>
          <p:nvPr/>
        </p:nvSpPr>
        <p:spPr>
          <a:xfrm>
            <a:off x="2397278" y="2060848"/>
            <a:ext cx="80049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/>
              <a:t>Система соответствует требованиям, предъявляемым </a:t>
            </a:r>
          </a:p>
          <a:p>
            <a:pPr algn="ctr"/>
            <a:r>
              <a:rPr lang="ru-RU" sz="2000" b="1" i="1" dirty="0"/>
              <a:t>к </a:t>
            </a:r>
            <a:r>
              <a:rPr lang="ru-RU" sz="2000" b="1" i="1" dirty="0">
                <a:solidFill>
                  <a:srgbClr val="BC0000"/>
                </a:solidFill>
              </a:rPr>
              <a:t>организациям с распределенной структурой</a:t>
            </a:r>
          </a:p>
        </p:txBody>
      </p:sp>
      <p:sp>
        <p:nvSpPr>
          <p:cNvPr id="150" name="Прямоугольник 149"/>
          <p:cNvSpPr/>
          <p:nvPr/>
        </p:nvSpPr>
        <p:spPr>
          <a:xfrm>
            <a:off x="2279577" y="3643209"/>
            <a:ext cx="805571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/>
              <a:t>Разработчик гарантирует </a:t>
            </a:r>
            <a:r>
              <a:rPr lang="ru-RU" sz="2000" b="1" i="1" dirty="0">
                <a:solidFill>
                  <a:srgbClr val="BC0000"/>
                </a:solidFill>
              </a:rPr>
              <a:t>ежедневное обновление </a:t>
            </a:r>
            <a:r>
              <a:rPr lang="ru-RU" sz="2000" b="1" i="1" dirty="0"/>
              <a:t>программного продукта в соответствии с изменениями нормативной базы в системе СПО, </a:t>
            </a:r>
          </a:p>
          <a:p>
            <a:pPr algn="ctr"/>
            <a:r>
              <a:rPr lang="ru-RU" sz="2000" b="1" i="1" dirty="0">
                <a:solidFill>
                  <a:srgbClr val="BC0000"/>
                </a:solidFill>
              </a:rPr>
              <a:t>регулярную техническую поддержку. </a:t>
            </a:r>
          </a:p>
        </p:txBody>
      </p:sp>
      <p:grpSp>
        <p:nvGrpSpPr>
          <p:cNvPr id="151" name="Group 79"/>
          <p:cNvGrpSpPr>
            <a:grpSpLocks/>
          </p:cNvGrpSpPr>
          <p:nvPr/>
        </p:nvGrpSpPr>
        <p:grpSpPr bwMode="auto">
          <a:xfrm>
            <a:off x="1935139" y="1268761"/>
            <a:ext cx="8495630" cy="790575"/>
            <a:chOff x="1248" y="3004"/>
            <a:chExt cx="3177" cy="498"/>
          </a:xfrm>
        </p:grpSpPr>
        <p:sp>
          <p:nvSpPr>
            <p:cNvPr id="152" name="Line 70"/>
            <p:cNvSpPr>
              <a:spLocks noChangeShapeType="1"/>
            </p:cNvSpPr>
            <p:nvPr/>
          </p:nvSpPr>
          <p:spPr bwMode="auto">
            <a:xfrm>
              <a:off x="1401" y="3454"/>
              <a:ext cx="3024" cy="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6" name="AutoShape 73"/>
            <p:cNvSpPr>
              <a:spLocks noChangeArrowheads="1"/>
            </p:cNvSpPr>
            <p:nvPr/>
          </p:nvSpPr>
          <p:spPr bwMode="blackGray">
            <a:xfrm rot="18900000" flipH="1">
              <a:off x="1248" y="3387"/>
              <a:ext cx="115" cy="115"/>
            </a:xfrm>
            <a:prstGeom prst="rtTriangle">
              <a:avLst/>
            </a:prstGeom>
            <a:solidFill>
              <a:srgbClr val="C00000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4" name="Text Box 74"/>
            <p:cNvSpPr txBox="1">
              <a:spLocks noChangeArrowheads="1"/>
            </p:cNvSpPr>
            <p:nvPr/>
          </p:nvSpPr>
          <p:spPr bwMode="auto">
            <a:xfrm>
              <a:off x="1460" y="3004"/>
              <a:ext cx="2906" cy="44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i="1" dirty="0"/>
                <a:t>Всем пользователям </a:t>
              </a:r>
            </a:p>
            <a:p>
              <a:pPr algn="ctr"/>
              <a:r>
                <a:rPr lang="ru-RU" sz="2000" b="1" i="1" dirty="0"/>
                <a:t>обеспечен </a:t>
              </a:r>
              <a:r>
                <a:rPr lang="ru-RU" sz="2000" b="1" i="1" dirty="0">
                  <a:solidFill>
                    <a:srgbClr val="BC0000"/>
                  </a:solidFill>
                </a:rPr>
                <a:t>доступ с любого устройства</a:t>
              </a:r>
              <a:endParaRPr lang="en-US" sz="2000" b="1" i="1" dirty="0">
                <a:solidFill>
                  <a:srgbClr val="BC0000"/>
                </a:solidFill>
              </a:endParaRPr>
            </a:p>
          </p:txBody>
        </p:sp>
      </p:grpSp>
      <p:grpSp>
        <p:nvGrpSpPr>
          <p:cNvPr id="29" name="Group 79"/>
          <p:cNvGrpSpPr>
            <a:grpSpLocks/>
          </p:cNvGrpSpPr>
          <p:nvPr/>
        </p:nvGrpSpPr>
        <p:grpSpPr bwMode="auto">
          <a:xfrm>
            <a:off x="2009168" y="5219260"/>
            <a:ext cx="8658830" cy="923925"/>
            <a:chOff x="1347" y="2904"/>
            <a:chExt cx="3173" cy="582"/>
          </a:xfrm>
        </p:grpSpPr>
        <p:sp>
          <p:nvSpPr>
            <p:cNvPr id="30" name="Line 70"/>
            <p:cNvSpPr>
              <a:spLocks noChangeShapeType="1"/>
            </p:cNvSpPr>
            <p:nvPr/>
          </p:nvSpPr>
          <p:spPr bwMode="auto">
            <a:xfrm flipV="1">
              <a:off x="1499" y="3442"/>
              <a:ext cx="2934" cy="13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" name="AutoShape 73"/>
            <p:cNvSpPr>
              <a:spLocks noChangeArrowheads="1"/>
            </p:cNvSpPr>
            <p:nvPr/>
          </p:nvSpPr>
          <p:spPr bwMode="blackGray">
            <a:xfrm rot="18900000" flipH="1">
              <a:off x="1347" y="3371"/>
              <a:ext cx="116" cy="115"/>
            </a:xfrm>
            <a:prstGeom prst="rtTriangle">
              <a:avLst/>
            </a:prstGeom>
            <a:solidFill>
              <a:srgbClr val="C00000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" name="Text Box 74"/>
            <p:cNvSpPr txBox="1">
              <a:spLocks noChangeArrowheads="1"/>
            </p:cNvSpPr>
            <p:nvPr/>
          </p:nvSpPr>
          <p:spPr bwMode="auto">
            <a:xfrm>
              <a:off x="1406" y="2904"/>
              <a:ext cx="3114" cy="44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i="1" dirty="0">
                  <a:solidFill>
                    <a:srgbClr val="BC0000"/>
                  </a:solidFill>
                </a:rPr>
                <a:t>Минимальные технические требования и скорость установки</a:t>
              </a:r>
              <a:r>
                <a:rPr lang="ru-RU" sz="2000" b="1" i="1" dirty="0"/>
                <a:t> АСУ: сервер с ОС </a:t>
              </a:r>
              <a:r>
                <a:rPr lang="en-US" sz="2000" b="1" i="1" dirty="0"/>
                <a:t>Linux</a:t>
              </a:r>
              <a:r>
                <a:rPr lang="ru-RU" sz="2000" b="1" i="1" dirty="0"/>
                <a:t> и 30 минут</a:t>
              </a:r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10114462" y="6534424"/>
            <a:ext cx="2069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www.procollege.ru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7" name="Text Box 74"/>
          <p:cNvSpPr txBox="1">
            <a:spLocks noChangeArrowheads="1"/>
          </p:cNvSpPr>
          <p:nvPr/>
        </p:nvSpPr>
        <p:spPr bwMode="auto">
          <a:xfrm>
            <a:off x="2227469" y="6224389"/>
            <a:ext cx="7824192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BC0000"/>
                </a:solidFill>
              </a:rPr>
              <a:t>ЭТО РАСПРЕДЕЛЕННАЯ СИСТЕМА </a:t>
            </a:r>
          </a:p>
          <a:p>
            <a:pPr algn="ctr"/>
            <a:r>
              <a:rPr lang="ru-RU" sz="2000" b="1" i="1" dirty="0" smtClean="0">
                <a:solidFill>
                  <a:srgbClr val="BC0000"/>
                </a:solidFill>
              </a:rPr>
              <a:t>(НЕТ ЕДИНОЙ ПЛАТФОРМЫ)</a:t>
            </a:r>
            <a:endParaRPr lang="ru-RU" sz="2000" b="1" i="1" dirty="0"/>
          </a:p>
        </p:txBody>
      </p:sp>
    </p:spTree>
    <p:extLst>
      <p:ext uri="{BB962C8B-B14F-4D97-AF65-F5344CB8AC3E}">
        <p14:creationId xmlns:p14="http://schemas.microsoft.com/office/powerpoint/2010/main" val="6100722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white">
          <a:xfrm>
            <a:off x="1343472" y="-99392"/>
            <a:ext cx="9144000" cy="2354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2021404" algn="ctr" rotWithShape="0">
                    <a:schemeClr val="tx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ru-RU" sz="2400" kern="0" dirty="0"/>
              <a:t>Автоматизированная система управления</a:t>
            </a:r>
            <a:r>
              <a:rPr lang="en-US" sz="2400" kern="0" dirty="0"/>
              <a:t> </a:t>
            </a:r>
            <a:r>
              <a:rPr lang="ru-RU" sz="2400" kern="0" dirty="0"/>
              <a:t>профессиональной образовательной организацией СПО</a:t>
            </a:r>
            <a:r>
              <a:rPr lang="en-US" sz="2400" kern="0" dirty="0"/>
              <a:t/>
            </a:r>
            <a:br>
              <a:rPr lang="en-US" sz="2400" kern="0" dirty="0"/>
            </a:br>
            <a:r>
              <a:rPr lang="en-US" sz="5400" kern="10" dirty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accent1"/>
                    </a:gs>
                  </a:gsLst>
                  <a:lin ang="0" scaled="1"/>
                </a:gradFill>
                <a:effectLst>
                  <a:outerShdw dist="89803" dir="2700000" algn="ctr" rotWithShape="0">
                    <a:srgbClr val="000000">
                      <a:alpha val="50000"/>
                    </a:srgbClr>
                  </a:outerShdw>
                </a:effectLst>
                <a:latin typeface="Verdana"/>
                <a:ea typeface="Verdana"/>
                <a:cs typeface="Verdana"/>
              </a:rPr>
              <a:t>ProCollege</a:t>
            </a:r>
            <a:endParaRPr lang="en-US" sz="5400" i="1" kern="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906000" y="6488668"/>
            <a:ext cx="2286000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www.procollege.ru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6" name="Group 7"/>
          <p:cNvGrpSpPr>
            <a:grpSpLocks/>
          </p:cNvGrpSpPr>
          <p:nvPr/>
        </p:nvGrpSpPr>
        <p:grpSpPr bwMode="auto">
          <a:xfrm>
            <a:off x="1631504" y="1988840"/>
            <a:ext cx="8855968" cy="711200"/>
            <a:chOff x="1344" y="1680"/>
            <a:chExt cx="2928" cy="448"/>
          </a:xfrm>
        </p:grpSpPr>
        <p:sp>
          <p:nvSpPr>
            <p:cNvPr id="20" name="Freeform 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>
                <a:gd name="T0" fmla="*/ 1120 w 1120"/>
                <a:gd name="T1" fmla="*/ 252 h 252"/>
                <a:gd name="T2" fmla="*/ 1116 w 1120"/>
                <a:gd name="T3" fmla="*/ 250 h 252"/>
                <a:gd name="T4" fmla="*/ 1100 w 1120"/>
                <a:gd name="T5" fmla="*/ 246 h 252"/>
                <a:gd name="T6" fmla="*/ 1074 w 1120"/>
                <a:gd name="T7" fmla="*/ 240 h 252"/>
                <a:gd name="T8" fmla="*/ 1038 w 1120"/>
                <a:gd name="T9" fmla="*/ 232 h 252"/>
                <a:gd name="T10" fmla="*/ 992 w 1120"/>
                <a:gd name="T11" fmla="*/ 222 h 252"/>
                <a:gd name="T12" fmla="*/ 938 w 1120"/>
                <a:gd name="T13" fmla="*/ 212 h 252"/>
                <a:gd name="T14" fmla="*/ 876 w 1120"/>
                <a:gd name="T15" fmla="*/ 204 h 252"/>
                <a:gd name="T16" fmla="*/ 806 w 1120"/>
                <a:gd name="T17" fmla="*/ 196 h 252"/>
                <a:gd name="T18" fmla="*/ 730 w 1120"/>
                <a:gd name="T19" fmla="*/ 190 h 252"/>
                <a:gd name="T20" fmla="*/ 646 w 1120"/>
                <a:gd name="T21" fmla="*/ 184 h 252"/>
                <a:gd name="T22" fmla="*/ 556 w 1120"/>
                <a:gd name="T23" fmla="*/ 184 h 252"/>
                <a:gd name="T24" fmla="*/ 466 w 1120"/>
                <a:gd name="T25" fmla="*/ 184 h 252"/>
                <a:gd name="T26" fmla="*/ 384 w 1120"/>
                <a:gd name="T27" fmla="*/ 190 h 252"/>
                <a:gd name="T28" fmla="*/ 308 w 1120"/>
                <a:gd name="T29" fmla="*/ 196 h 252"/>
                <a:gd name="T30" fmla="*/ 238 w 1120"/>
                <a:gd name="T31" fmla="*/ 204 h 252"/>
                <a:gd name="T32" fmla="*/ 178 w 1120"/>
                <a:gd name="T33" fmla="*/ 212 h 252"/>
                <a:gd name="T34" fmla="*/ 126 w 1120"/>
                <a:gd name="T35" fmla="*/ 222 h 252"/>
                <a:gd name="T36" fmla="*/ 82 w 1120"/>
                <a:gd name="T37" fmla="*/ 232 h 252"/>
                <a:gd name="T38" fmla="*/ 46 w 1120"/>
                <a:gd name="T39" fmla="*/ 240 h 252"/>
                <a:gd name="T40" fmla="*/ 20 w 1120"/>
                <a:gd name="T41" fmla="*/ 246 h 252"/>
                <a:gd name="T42" fmla="*/ 6 w 1120"/>
                <a:gd name="T43" fmla="*/ 250 h 252"/>
                <a:gd name="T44" fmla="*/ 0 w 1120"/>
                <a:gd name="T45" fmla="*/ 252 h 252"/>
                <a:gd name="T46" fmla="*/ 0 w 1120"/>
                <a:gd name="T47" fmla="*/ 62 h 252"/>
                <a:gd name="T48" fmla="*/ 560 w 1120"/>
                <a:gd name="T49" fmla="*/ 0 h 252"/>
                <a:gd name="T50" fmla="*/ 1120 w 1120"/>
                <a:gd name="T51" fmla="*/ 62 h 252"/>
                <a:gd name="T52" fmla="*/ 1120 w 1120"/>
                <a:gd name="T53" fmla="*/ 252 h 252"/>
                <a:gd name="T54" fmla="*/ 1120 w 1120"/>
                <a:gd name="T55" fmla="*/ 252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DF590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en-US"/>
              </a:defPPr>
              <a:lvl1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21" name="Rectangle 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gradFill rotWithShape="1">
              <a:gsLst>
                <a:gs pos="0">
                  <a:srgbClr val="6EECC8">
                    <a:gamma/>
                    <a:tint val="36471"/>
                    <a:invGamma/>
                  </a:srgbClr>
                </a:gs>
                <a:gs pos="100000">
                  <a:srgbClr val="6EECC8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</p:grpSp>
      <p:sp>
        <p:nvSpPr>
          <p:cNvPr id="7" name="Text Box 13"/>
          <p:cNvSpPr txBox="1">
            <a:spLocks noChangeArrowheads="1"/>
          </p:cNvSpPr>
          <p:nvPr/>
        </p:nvSpPr>
        <p:spPr bwMode="auto">
          <a:xfrm>
            <a:off x="1524000" y="2065041"/>
            <a:ext cx="914400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ru-RU" altLang="ru-RU" sz="2200" b="1" dirty="0">
                <a:solidFill>
                  <a:srgbClr val="000000"/>
                </a:solidFill>
              </a:rPr>
              <a:t>Опыт использования в ПОО – более 8 лет</a:t>
            </a:r>
            <a:endParaRPr lang="en-US" altLang="ru-RU" sz="2200" b="1" dirty="0">
              <a:solidFill>
                <a:srgbClr val="000000"/>
              </a:solidFill>
            </a:endParaRPr>
          </a:p>
        </p:txBody>
      </p:sp>
      <p:grpSp>
        <p:nvGrpSpPr>
          <p:cNvPr id="8" name="Group 14"/>
          <p:cNvGrpSpPr>
            <a:grpSpLocks/>
          </p:cNvGrpSpPr>
          <p:nvPr/>
        </p:nvGrpSpPr>
        <p:grpSpPr bwMode="auto">
          <a:xfrm>
            <a:off x="1631504" y="2827040"/>
            <a:ext cx="8855968" cy="711200"/>
            <a:chOff x="1344" y="1680"/>
            <a:chExt cx="2928" cy="448"/>
          </a:xfrm>
        </p:grpSpPr>
        <p:sp>
          <p:nvSpPr>
            <p:cNvPr id="18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>
                <a:gd name="T0" fmla="*/ 1120 w 1120"/>
                <a:gd name="T1" fmla="*/ 252 h 252"/>
                <a:gd name="T2" fmla="*/ 1116 w 1120"/>
                <a:gd name="T3" fmla="*/ 250 h 252"/>
                <a:gd name="T4" fmla="*/ 1100 w 1120"/>
                <a:gd name="T5" fmla="*/ 246 h 252"/>
                <a:gd name="T6" fmla="*/ 1074 w 1120"/>
                <a:gd name="T7" fmla="*/ 240 h 252"/>
                <a:gd name="T8" fmla="*/ 1038 w 1120"/>
                <a:gd name="T9" fmla="*/ 232 h 252"/>
                <a:gd name="T10" fmla="*/ 992 w 1120"/>
                <a:gd name="T11" fmla="*/ 222 h 252"/>
                <a:gd name="T12" fmla="*/ 938 w 1120"/>
                <a:gd name="T13" fmla="*/ 212 h 252"/>
                <a:gd name="T14" fmla="*/ 876 w 1120"/>
                <a:gd name="T15" fmla="*/ 204 h 252"/>
                <a:gd name="T16" fmla="*/ 806 w 1120"/>
                <a:gd name="T17" fmla="*/ 196 h 252"/>
                <a:gd name="T18" fmla="*/ 730 w 1120"/>
                <a:gd name="T19" fmla="*/ 190 h 252"/>
                <a:gd name="T20" fmla="*/ 646 w 1120"/>
                <a:gd name="T21" fmla="*/ 184 h 252"/>
                <a:gd name="T22" fmla="*/ 556 w 1120"/>
                <a:gd name="T23" fmla="*/ 184 h 252"/>
                <a:gd name="T24" fmla="*/ 466 w 1120"/>
                <a:gd name="T25" fmla="*/ 184 h 252"/>
                <a:gd name="T26" fmla="*/ 384 w 1120"/>
                <a:gd name="T27" fmla="*/ 190 h 252"/>
                <a:gd name="T28" fmla="*/ 308 w 1120"/>
                <a:gd name="T29" fmla="*/ 196 h 252"/>
                <a:gd name="T30" fmla="*/ 238 w 1120"/>
                <a:gd name="T31" fmla="*/ 204 h 252"/>
                <a:gd name="T32" fmla="*/ 178 w 1120"/>
                <a:gd name="T33" fmla="*/ 212 h 252"/>
                <a:gd name="T34" fmla="*/ 126 w 1120"/>
                <a:gd name="T35" fmla="*/ 222 h 252"/>
                <a:gd name="T36" fmla="*/ 82 w 1120"/>
                <a:gd name="T37" fmla="*/ 232 h 252"/>
                <a:gd name="T38" fmla="*/ 46 w 1120"/>
                <a:gd name="T39" fmla="*/ 240 h 252"/>
                <a:gd name="T40" fmla="*/ 20 w 1120"/>
                <a:gd name="T41" fmla="*/ 246 h 252"/>
                <a:gd name="T42" fmla="*/ 6 w 1120"/>
                <a:gd name="T43" fmla="*/ 250 h 252"/>
                <a:gd name="T44" fmla="*/ 0 w 1120"/>
                <a:gd name="T45" fmla="*/ 252 h 252"/>
                <a:gd name="T46" fmla="*/ 0 w 1120"/>
                <a:gd name="T47" fmla="*/ 62 h 252"/>
                <a:gd name="T48" fmla="*/ 560 w 1120"/>
                <a:gd name="T49" fmla="*/ 0 h 252"/>
                <a:gd name="T50" fmla="*/ 1120 w 1120"/>
                <a:gd name="T51" fmla="*/ 62 h 252"/>
                <a:gd name="T52" fmla="*/ 1120 w 1120"/>
                <a:gd name="T53" fmla="*/ 252 h 252"/>
                <a:gd name="T54" fmla="*/ 1120 w 1120"/>
                <a:gd name="T55" fmla="*/ 252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DF590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en-US"/>
              </a:defPPr>
              <a:lvl1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9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gradFill rotWithShape="1">
              <a:gsLst>
                <a:gs pos="0">
                  <a:srgbClr val="EAB764">
                    <a:gamma/>
                    <a:tint val="42353"/>
                    <a:invGamma/>
                  </a:srgbClr>
                </a:gs>
                <a:gs pos="100000">
                  <a:srgbClr val="EAB764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</p:grpSp>
      <p:sp>
        <p:nvSpPr>
          <p:cNvPr id="9" name="Text Box 17"/>
          <p:cNvSpPr txBox="1">
            <a:spLocks noChangeArrowheads="1"/>
          </p:cNvSpPr>
          <p:nvPr/>
        </p:nvSpPr>
        <p:spPr bwMode="auto">
          <a:xfrm>
            <a:off x="1524000" y="2721165"/>
            <a:ext cx="91440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ru-RU" altLang="ru-RU" sz="2200" b="1" dirty="0">
                <a:solidFill>
                  <a:srgbClr val="000000"/>
                </a:solidFill>
              </a:rPr>
              <a:t>ПОО СПО Челябинской области,</a:t>
            </a:r>
          </a:p>
          <a:p>
            <a:r>
              <a:rPr lang="ru-RU" altLang="ru-RU" sz="2200" b="1" dirty="0">
                <a:solidFill>
                  <a:srgbClr val="000000"/>
                </a:solidFill>
              </a:rPr>
              <a:t>ПОО СПО Забайкалья, Свердловской области, Белоруссии</a:t>
            </a:r>
            <a:endParaRPr lang="en-US" altLang="ru-RU" sz="2200" b="1" dirty="0">
              <a:solidFill>
                <a:srgbClr val="000000"/>
              </a:solidFill>
            </a:endParaRPr>
          </a:p>
        </p:txBody>
      </p:sp>
      <p:grpSp>
        <p:nvGrpSpPr>
          <p:cNvPr id="10" name="Group 18"/>
          <p:cNvGrpSpPr>
            <a:grpSpLocks/>
          </p:cNvGrpSpPr>
          <p:nvPr/>
        </p:nvGrpSpPr>
        <p:grpSpPr bwMode="auto">
          <a:xfrm>
            <a:off x="1631504" y="3665240"/>
            <a:ext cx="8855968" cy="711200"/>
            <a:chOff x="1344" y="1680"/>
            <a:chExt cx="2928" cy="448"/>
          </a:xfrm>
        </p:grpSpPr>
        <p:sp>
          <p:nvSpPr>
            <p:cNvPr id="16" name="Freeform 19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>
                <a:gd name="T0" fmla="*/ 1120 w 1120"/>
                <a:gd name="T1" fmla="*/ 252 h 252"/>
                <a:gd name="T2" fmla="*/ 1116 w 1120"/>
                <a:gd name="T3" fmla="*/ 250 h 252"/>
                <a:gd name="T4" fmla="*/ 1100 w 1120"/>
                <a:gd name="T5" fmla="*/ 246 h 252"/>
                <a:gd name="T6" fmla="*/ 1074 w 1120"/>
                <a:gd name="T7" fmla="*/ 240 h 252"/>
                <a:gd name="T8" fmla="*/ 1038 w 1120"/>
                <a:gd name="T9" fmla="*/ 232 h 252"/>
                <a:gd name="T10" fmla="*/ 992 w 1120"/>
                <a:gd name="T11" fmla="*/ 222 h 252"/>
                <a:gd name="T12" fmla="*/ 938 w 1120"/>
                <a:gd name="T13" fmla="*/ 212 h 252"/>
                <a:gd name="T14" fmla="*/ 876 w 1120"/>
                <a:gd name="T15" fmla="*/ 204 h 252"/>
                <a:gd name="T16" fmla="*/ 806 w 1120"/>
                <a:gd name="T17" fmla="*/ 196 h 252"/>
                <a:gd name="T18" fmla="*/ 730 w 1120"/>
                <a:gd name="T19" fmla="*/ 190 h 252"/>
                <a:gd name="T20" fmla="*/ 646 w 1120"/>
                <a:gd name="T21" fmla="*/ 184 h 252"/>
                <a:gd name="T22" fmla="*/ 556 w 1120"/>
                <a:gd name="T23" fmla="*/ 184 h 252"/>
                <a:gd name="T24" fmla="*/ 466 w 1120"/>
                <a:gd name="T25" fmla="*/ 184 h 252"/>
                <a:gd name="T26" fmla="*/ 384 w 1120"/>
                <a:gd name="T27" fmla="*/ 190 h 252"/>
                <a:gd name="T28" fmla="*/ 308 w 1120"/>
                <a:gd name="T29" fmla="*/ 196 h 252"/>
                <a:gd name="T30" fmla="*/ 238 w 1120"/>
                <a:gd name="T31" fmla="*/ 204 h 252"/>
                <a:gd name="T32" fmla="*/ 178 w 1120"/>
                <a:gd name="T33" fmla="*/ 212 h 252"/>
                <a:gd name="T34" fmla="*/ 126 w 1120"/>
                <a:gd name="T35" fmla="*/ 222 h 252"/>
                <a:gd name="T36" fmla="*/ 82 w 1120"/>
                <a:gd name="T37" fmla="*/ 232 h 252"/>
                <a:gd name="T38" fmla="*/ 46 w 1120"/>
                <a:gd name="T39" fmla="*/ 240 h 252"/>
                <a:gd name="T40" fmla="*/ 20 w 1120"/>
                <a:gd name="T41" fmla="*/ 246 h 252"/>
                <a:gd name="T42" fmla="*/ 6 w 1120"/>
                <a:gd name="T43" fmla="*/ 250 h 252"/>
                <a:gd name="T44" fmla="*/ 0 w 1120"/>
                <a:gd name="T45" fmla="*/ 252 h 252"/>
                <a:gd name="T46" fmla="*/ 0 w 1120"/>
                <a:gd name="T47" fmla="*/ 62 h 252"/>
                <a:gd name="T48" fmla="*/ 560 w 1120"/>
                <a:gd name="T49" fmla="*/ 0 h 252"/>
                <a:gd name="T50" fmla="*/ 1120 w 1120"/>
                <a:gd name="T51" fmla="*/ 62 h 252"/>
                <a:gd name="T52" fmla="*/ 1120 w 1120"/>
                <a:gd name="T53" fmla="*/ 252 h 252"/>
                <a:gd name="T54" fmla="*/ 1120 w 1120"/>
                <a:gd name="T55" fmla="*/ 252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DF590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en-US"/>
              </a:defPPr>
              <a:lvl1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7" name="Rectangle 20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gradFill rotWithShape="1">
              <a:gsLst>
                <a:gs pos="0">
                  <a:srgbClr val="F2DE78">
                    <a:gamma/>
                    <a:tint val="21176"/>
                    <a:invGamma/>
                  </a:srgbClr>
                </a:gs>
                <a:gs pos="100000">
                  <a:srgbClr val="F2DE78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</p:grpSp>
      <p:sp>
        <p:nvSpPr>
          <p:cNvPr id="11" name="Text Box 21"/>
          <p:cNvSpPr txBox="1">
            <a:spLocks noChangeArrowheads="1"/>
          </p:cNvSpPr>
          <p:nvPr/>
        </p:nvSpPr>
        <p:spPr bwMode="auto">
          <a:xfrm>
            <a:off x="1631504" y="3741441"/>
            <a:ext cx="878497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ru-RU" altLang="ru-RU" sz="2200" b="1" dirty="0">
                <a:solidFill>
                  <a:srgbClr val="000000"/>
                </a:solidFill>
              </a:rPr>
              <a:t>Полная интеграция с </a:t>
            </a:r>
            <a:r>
              <a:rPr lang="en-US" altLang="ru-RU" sz="2200" b="1" dirty="0">
                <a:solidFill>
                  <a:srgbClr val="000000"/>
                </a:solidFill>
              </a:rPr>
              <a:t>MOODLE</a:t>
            </a:r>
          </a:p>
        </p:txBody>
      </p:sp>
      <p:grpSp>
        <p:nvGrpSpPr>
          <p:cNvPr id="12" name="Group 22"/>
          <p:cNvGrpSpPr>
            <a:grpSpLocks/>
          </p:cNvGrpSpPr>
          <p:nvPr/>
        </p:nvGrpSpPr>
        <p:grpSpPr bwMode="auto">
          <a:xfrm>
            <a:off x="1631504" y="4503440"/>
            <a:ext cx="8855968" cy="711200"/>
            <a:chOff x="1344" y="1680"/>
            <a:chExt cx="2928" cy="448"/>
          </a:xfrm>
        </p:grpSpPr>
        <p:sp>
          <p:nvSpPr>
            <p:cNvPr id="14" name="Freeform 23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>
                <a:gd name="T0" fmla="*/ 1120 w 1120"/>
                <a:gd name="T1" fmla="*/ 252 h 252"/>
                <a:gd name="T2" fmla="*/ 1116 w 1120"/>
                <a:gd name="T3" fmla="*/ 250 h 252"/>
                <a:gd name="T4" fmla="*/ 1100 w 1120"/>
                <a:gd name="T5" fmla="*/ 246 h 252"/>
                <a:gd name="T6" fmla="*/ 1074 w 1120"/>
                <a:gd name="T7" fmla="*/ 240 h 252"/>
                <a:gd name="T8" fmla="*/ 1038 w 1120"/>
                <a:gd name="T9" fmla="*/ 232 h 252"/>
                <a:gd name="T10" fmla="*/ 992 w 1120"/>
                <a:gd name="T11" fmla="*/ 222 h 252"/>
                <a:gd name="T12" fmla="*/ 938 w 1120"/>
                <a:gd name="T13" fmla="*/ 212 h 252"/>
                <a:gd name="T14" fmla="*/ 876 w 1120"/>
                <a:gd name="T15" fmla="*/ 204 h 252"/>
                <a:gd name="T16" fmla="*/ 806 w 1120"/>
                <a:gd name="T17" fmla="*/ 196 h 252"/>
                <a:gd name="T18" fmla="*/ 730 w 1120"/>
                <a:gd name="T19" fmla="*/ 190 h 252"/>
                <a:gd name="T20" fmla="*/ 646 w 1120"/>
                <a:gd name="T21" fmla="*/ 184 h 252"/>
                <a:gd name="T22" fmla="*/ 556 w 1120"/>
                <a:gd name="T23" fmla="*/ 184 h 252"/>
                <a:gd name="T24" fmla="*/ 466 w 1120"/>
                <a:gd name="T25" fmla="*/ 184 h 252"/>
                <a:gd name="T26" fmla="*/ 384 w 1120"/>
                <a:gd name="T27" fmla="*/ 190 h 252"/>
                <a:gd name="T28" fmla="*/ 308 w 1120"/>
                <a:gd name="T29" fmla="*/ 196 h 252"/>
                <a:gd name="T30" fmla="*/ 238 w 1120"/>
                <a:gd name="T31" fmla="*/ 204 h 252"/>
                <a:gd name="T32" fmla="*/ 178 w 1120"/>
                <a:gd name="T33" fmla="*/ 212 h 252"/>
                <a:gd name="T34" fmla="*/ 126 w 1120"/>
                <a:gd name="T35" fmla="*/ 222 h 252"/>
                <a:gd name="T36" fmla="*/ 82 w 1120"/>
                <a:gd name="T37" fmla="*/ 232 h 252"/>
                <a:gd name="T38" fmla="*/ 46 w 1120"/>
                <a:gd name="T39" fmla="*/ 240 h 252"/>
                <a:gd name="T40" fmla="*/ 20 w 1120"/>
                <a:gd name="T41" fmla="*/ 246 h 252"/>
                <a:gd name="T42" fmla="*/ 6 w 1120"/>
                <a:gd name="T43" fmla="*/ 250 h 252"/>
                <a:gd name="T44" fmla="*/ 0 w 1120"/>
                <a:gd name="T45" fmla="*/ 252 h 252"/>
                <a:gd name="T46" fmla="*/ 0 w 1120"/>
                <a:gd name="T47" fmla="*/ 62 h 252"/>
                <a:gd name="T48" fmla="*/ 560 w 1120"/>
                <a:gd name="T49" fmla="*/ 0 h 252"/>
                <a:gd name="T50" fmla="*/ 1120 w 1120"/>
                <a:gd name="T51" fmla="*/ 62 h 252"/>
                <a:gd name="T52" fmla="*/ 1120 w 1120"/>
                <a:gd name="T53" fmla="*/ 252 h 252"/>
                <a:gd name="T54" fmla="*/ 1120 w 1120"/>
                <a:gd name="T55" fmla="*/ 252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DF590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en-US"/>
              </a:defPPr>
              <a:lvl1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5" name="Rectangle 24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gradFill rotWithShape="1">
              <a:gsLst>
                <a:gs pos="0">
                  <a:srgbClr val="9EB0FE">
                    <a:gamma/>
                    <a:tint val="51373"/>
                    <a:invGamma/>
                  </a:srgbClr>
                </a:gs>
                <a:gs pos="100000">
                  <a:srgbClr val="9EB0FE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</p:grpSp>
      <p:sp>
        <p:nvSpPr>
          <p:cNvPr id="13" name="Text Box 25"/>
          <p:cNvSpPr txBox="1">
            <a:spLocks noChangeArrowheads="1"/>
          </p:cNvSpPr>
          <p:nvPr/>
        </p:nvSpPr>
        <p:spPr bwMode="auto">
          <a:xfrm>
            <a:off x="1645532" y="4582290"/>
            <a:ext cx="878497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ru-RU" altLang="ru-RU" sz="2200" b="1" dirty="0">
                <a:solidFill>
                  <a:srgbClr val="000000"/>
                </a:solidFill>
              </a:rPr>
              <a:t>Распределенная нагрузка</a:t>
            </a:r>
            <a:endParaRPr lang="en-US" altLang="ru-RU" sz="2200" b="1" dirty="0">
              <a:solidFill>
                <a:srgbClr val="000000"/>
              </a:solidFill>
            </a:endParaRPr>
          </a:p>
        </p:txBody>
      </p:sp>
      <p:grpSp>
        <p:nvGrpSpPr>
          <p:cNvPr id="22" name="Group 14"/>
          <p:cNvGrpSpPr>
            <a:grpSpLocks/>
          </p:cNvGrpSpPr>
          <p:nvPr/>
        </p:nvGrpSpPr>
        <p:grpSpPr bwMode="auto">
          <a:xfrm>
            <a:off x="1667000" y="5454104"/>
            <a:ext cx="8855968" cy="711200"/>
            <a:chOff x="1344" y="1680"/>
            <a:chExt cx="2928" cy="448"/>
          </a:xfrm>
        </p:grpSpPr>
        <p:sp>
          <p:nvSpPr>
            <p:cNvPr id="23" name="Freeform 15"/>
            <p:cNvSpPr>
              <a:spLocks/>
            </p:cNvSpPr>
            <p:nvPr/>
          </p:nvSpPr>
          <p:spPr bwMode="gray">
            <a:xfrm>
              <a:off x="1440" y="1938"/>
              <a:ext cx="2736" cy="190"/>
            </a:xfrm>
            <a:custGeom>
              <a:avLst/>
              <a:gdLst>
                <a:gd name="T0" fmla="*/ 1120 w 1120"/>
                <a:gd name="T1" fmla="*/ 252 h 252"/>
                <a:gd name="T2" fmla="*/ 1116 w 1120"/>
                <a:gd name="T3" fmla="*/ 250 h 252"/>
                <a:gd name="T4" fmla="*/ 1100 w 1120"/>
                <a:gd name="T5" fmla="*/ 246 h 252"/>
                <a:gd name="T6" fmla="*/ 1074 w 1120"/>
                <a:gd name="T7" fmla="*/ 240 h 252"/>
                <a:gd name="T8" fmla="*/ 1038 w 1120"/>
                <a:gd name="T9" fmla="*/ 232 h 252"/>
                <a:gd name="T10" fmla="*/ 992 w 1120"/>
                <a:gd name="T11" fmla="*/ 222 h 252"/>
                <a:gd name="T12" fmla="*/ 938 w 1120"/>
                <a:gd name="T13" fmla="*/ 212 h 252"/>
                <a:gd name="T14" fmla="*/ 876 w 1120"/>
                <a:gd name="T15" fmla="*/ 204 h 252"/>
                <a:gd name="T16" fmla="*/ 806 w 1120"/>
                <a:gd name="T17" fmla="*/ 196 h 252"/>
                <a:gd name="T18" fmla="*/ 730 w 1120"/>
                <a:gd name="T19" fmla="*/ 190 h 252"/>
                <a:gd name="T20" fmla="*/ 646 w 1120"/>
                <a:gd name="T21" fmla="*/ 184 h 252"/>
                <a:gd name="T22" fmla="*/ 556 w 1120"/>
                <a:gd name="T23" fmla="*/ 184 h 252"/>
                <a:gd name="T24" fmla="*/ 466 w 1120"/>
                <a:gd name="T25" fmla="*/ 184 h 252"/>
                <a:gd name="T26" fmla="*/ 384 w 1120"/>
                <a:gd name="T27" fmla="*/ 190 h 252"/>
                <a:gd name="T28" fmla="*/ 308 w 1120"/>
                <a:gd name="T29" fmla="*/ 196 h 252"/>
                <a:gd name="T30" fmla="*/ 238 w 1120"/>
                <a:gd name="T31" fmla="*/ 204 h 252"/>
                <a:gd name="T32" fmla="*/ 178 w 1120"/>
                <a:gd name="T33" fmla="*/ 212 h 252"/>
                <a:gd name="T34" fmla="*/ 126 w 1120"/>
                <a:gd name="T35" fmla="*/ 222 h 252"/>
                <a:gd name="T36" fmla="*/ 82 w 1120"/>
                <a:gd name="T37" fmla="*/ 232 h 252"/>
                <a:gd name="T38" fmla="*/ 46 w 1120"/>
                <a:gd name="T39" fmla="*/ 240 h 252"/>
                <a:gd name="T40" fmla="*/ 20 w 1120"/>
                <a:gd name="T41" fmla="*/ 246 h 252"/>
                <a:gd name="T42" fmla="*/ 6 w 1120"/>
                <a:gd name="T43" fmla="*/ 250 h 252"/>
                <a:gd name="T44" fmla="*/ 0 w 1120"/>
                <a:gd name="T45" fmla="*/ 252 h 252"/>
                <a:gd name="T46" fmla="*/ 0 w 1120"/>
                <a:gd name="T47" fmla="*/ 62 h 252"/>
                <a:gd name="T48" fmla="*/ 560 w 1120"/>
                <a:gd name="T49" fmla="*/ 0 h 252"/>
                <a:gd name="T50" fmla="*/ 1120 w 1120"/>
                <a:gd name="T51" fmla="*/ 62 h 252"/>
                <a:gd name="T52" fmla="*/ 1120 w 1120"/>
                <a:gd name="T53" fmla="*/ 252 h 252"/>
                <a:gd name="T54" fmla="*/ 1120 w 1120"/>
                <a:gd name="T55" fmla="*/ 252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DF590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en-US"/>
              </a:defPPr>
              <a:lvl1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24" name="Rectangle 16"/>
            <p:cNvSpPr>
              <a:spLocks noChangeArrowheads="1"/>
            </p:cNvSpPr>
            <p:nvPr/>
          </p:nvSpPr>
          <p:spPr bwMode="gray">
            <a:xfrm>
              <a:off x="1344" y="1680"/>
              <a:ext cx="2928" cy="393"/>
            </a:xfrm>
            <a:prstGeom prst="rect">
              <a:avLst/>
            </a:prstGeom>
            <a:gradFill rotWithShape="1">
              <a:gsLst>
                <a:gs pos="0">
                  <a:srgbClr val="EAB764">
                    <a:gamma/>
                    <a:tint val="42353"/>
                    <a:invGamma/>
                  </a:srgbClr>
                </a:gs>
                <a:gs pos="100000">
                  <a:srgbClr val="EAB764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</p:grpSp>
      <p:sp>
        <p:nvSpPr>
          <p:cNvPr id="25" name="Text Box 17"/>
          <p:cNvSpPr txBox="1">
            <a:spLocks noChangeArrowheads="1"/>
          </p:cNvSpPr>
          <p:nvPr/>
        </p:nvSpPr>
        <p:spPr bwMode="auto">
          <a:xfrm>
            <a:off x="1631504" y="5348229"/>
            <a:ext cx="8855968" cy="7694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ru-RU" altLang="ru-RU" sz="2200" b="1" dirty="0">
                <a:solidFill>
                  <a:srgbClr val="000000"/>
                </a:solidFill>
              </a:rPr>
              <a:t>Нет ограничения числа рабочих мест</a:t>
            </a:r>
          </a:p>
          <a:p>
            <a:r>
              <a:rPr lang="ru-RU" altLang="ru-RU" sz="2200" b="1" dirty="0">
                <a:solidFill>
                  <a:srgbClr val="000000"/>
                </a:solidFill>
              </a:rPr>
              <a:t>и одновременного присутствия пользователей</a:t>
            </a:r>
            <a:endParaRPr lang="en-US" altLang="ru-RU" sz="22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7415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Box 26"/>
          <p:cNvSpPr txBox="1">
            <a:spLocks noChangeArrowheads="1"/>
          </p:cNvSpPr>
          <p:nvPr/>
        </p:nvSpPr>
        <p:spPr bwMode="auto">
          <a:xfrm>
            <a:off x="1547120" y="5373216"/>
            <a:ext cx="9144000" cy="110799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200" b="1" dirty="0">
                <a:solidFill>
                  <a:srgbClr val="C00000"/>
                </a:solidFill>
              </a:rPr>
              <a:t>МНОГОПОЛЬЗОВАТЕЛЬСКИЙ </a:t>
            </a:r>
            <a:r>
              <a:rPr lang="ru-RU" sz="2200" b="1" dirty="0"/>
              <a:t>доступ, </a:t>
            </a:r>
          </a:p>
          <a:p>
            <a:pPr algn="ctr" eaLnBrk="0" hangingPunct="0"/>
            <a:r>
              <a:rPr lang="ru-RU" altLang="ru-RU" sz="2200" b="1" dirty="0"/>
              <a:t>одновременная работа неограниченного числа пользователей с разделением ролей доступа</a:t>
            </a:r>
            <a:endParaRPr lang="en-US" altLang="ru-RU" sz="2200" b="1" dirty="0"/>
          </a:p>
        </p:txBody>
      </p:sp>
      <p:sp>
        <p:nvSpPr>
          <p:cNvPr id="34" name="Text Box 26"/>
          <p:cNvSpPr txBox="1">
            <a:spLocks noChangeArrowheads="1"/>
          </p:cNvSpPr>
          <p:nvPr/>
        </p:nvSpPr>
        <p:spPr bwMode="auto">
          <a:xfrm>
            <a:off x="1527775" y="4531768"/>
            <a:ext cx="9144000" cy="76944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200" b="1" dirty="0">
                <a:solidFill>
                  <a:srgbClr val="C00000"/>
                </a:solidFill>
              </a:rPr>
              <a:t>МАСШТАБИРУЕМОСТЬ</a:t>
            </a:r>
            <a:r>
              <a:rPr lang="ru-RU" sz="2200" b="1" dirty="0"/>
              <a:t> системы, </a:t>
            </a:r>
          </a:p>
          <a:p>
            <a:pPr algn="ctr" eaLnBrk="0" hangingPunct="0"/>
            <a:r>
              <a:rPr lang="ru-RU" sz="2200" b="1" dirty="0"/>
              <a:t>быстрое расширение функционала</a:t>
            </a:r>
            <a:endParaRPr lang="en-US" altLang="ru-RU" sz="2200" b="1" dirty="0"/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1524000" y="980729"/>
            <a:ext cx="9144000" cy="76944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altLang="ru-RU" sz="2200" b="1" dirty="0"/>
              <a:t>разработана </a:t>
            </a:r>
          </a:p>
          <a:p>
            <a:pPr algn="ctr" eaLnBrk="0" hangingPunct="0"/>
            <a:r>
              <a:rPr lang="ru-RU" altLang="ru-RU" sz="2200" b="1" dirty="0"/>
              <a:t>для системы </a:t>
            </a:r>
            <a:r>
              <a:rPr lang="ru-RU" altLang="ru-RU" sz="2200" b="1" dirty="0">
                <a:solidFill>
                  <a:srgbClr val="B00000"/>
                </a:solidFill>
              </a:rPr>
              <a:t>СРЕДНЕГО</a:t>
            </a:r>
            <a:r>
              <a:rPr lang="ru-RU" altLang="ru-RU" sz="2200" b="1" dirty="0"/>
              <a:t> профессионального образования</a:t>
            </a:r>
            <a:endParaRPr lang="en-US" altLang="ru-RU" sz="2200" b="1" dirty="0">
              <a:solidFill>
                <a:schemeClr val="tx2"/>
              </a:solidFill>
            </a:endParaRPr>
          </a:p>
        </p:txBody>
      </p:sp>
      <p:sp>
        <p:nvSpPr>
          <p:cNvPr id="27" name="Text Box 26"/>
          <p:cNvSpPr txBox="1">
            <a:spLocks noChangeArrowheads="1"/>
          </p:cNvSpPr>
          <p:nvPr/>
        </p:nvSpPr>
        <p:spPr bwMode="auto">
          <a:xfrm>
            <a:off x="1524000" y="2708921"/>
            <a:ext cx="9144000" cy="76944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200" b="1" dirty="0"/>
              <a:t>мониторинг различных </a:t>
            </a:r>
          </a:p>
          <a:p>
            <a:pPr algn="ctr" eaLnBrk="0" hangingPunct="0"/>
            <a:r>
              <a:rPr lang="ru-RU" sz="2200" b="1" dirty="0">
                <a:solidFill>
                  <a:srgbClr val="B00000"/>
                </a:solidFill>
              </a:rPr>
              <a:t>ПОКАЗАТЕЛЕЙ ЭФФЕКТИВНОСТИ </a:t>
            </a:r>
            <a:r>
              <a:rPr lang="ru-RU" sz="2200" b="1" dirty="0"/>
              <a:t>деятельности ПОО</a:t>
            </a:r>
            <a:endParaRPr lang="en-US" altLang="ru-RU" sz="2200" b="1" dirty="0"/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1759296" y="1838147"/>
            <a:ext cx="8748464" cy="76944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200" b="1" dirty="0"/>
              <a:t>прозрачность управления ПОО </a:t>
            </a:r>
          </a:p>
          <a:p>
            <a:pPr algn="ctr" eaLnBrk="0" hangingPunct="0"/>
            <a:r>
              <a:rPr lang="ru-RU" sz="2200" b="1" dirty="0"/>
              <a:t>на </a:t>
            </a:r>
            <a:r>
              <a:rPr lang="ru-RU" sz="2200" b="1" dirty="0">
                <a:solidFill>
                  <a:srgbClr val="B00000"/>
                </a:solidFill>
              </a:rPr>
              <a:t>ВСЕХ</a:t>
            </a:r>
            <a:r>
              <a:rPr lang="ru-RU" sz="2200" b="1" dirty="0"/>
              <a:t> </a:t>
            </a:r>
            <a:r>
              <a:rPr lang="ru-RU" sz="2200" b="1" dirty="0">
                <a:solidFill>
                  <a:srgbClr val="C00000"/>
                </a:solidFill>
              </a:rPr>
              <a:t>ОРГАНИЗАЦИОННЫХ УРОВНЯХ</a:t>
            </a:r>
            <a:endParaRPr lang="en-US" altLang="ru-RU" sz="2200" b="1" dirty="0">
              <a:solidFill>
                <a:srgbClr val="C0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8697" y="476672"/>
            <a:ext cx="8382000" cy="457200"/>
          </a:xfrm>
        </p:spPr>
        <p:txBody>
          <a:bodyPr/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Функциональные преимущества АСУ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ProCollege</a:t>
            </a:r>
            <a:endParaRPr lang="ru-RU" sz="2800" dirty="0"/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>
            <a:off x="1775520" y="1829563"/>
            <a:ext cx="8568952" cy="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" name="Line 14"/>
          <p:cNvSpPr>
            <a:spLocks noChangeShapeType="1"/>
          </p:cNvSpPr>
          <p:nvPr/>
        </p:nvSpPr>
        <p:spPr bwMode="auto">
          <a:xfrm>
            <a:off x="1775520" y="2636912"/>
            <a:ext cx="8568952" cy="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" name="Line 25"/>
          <p:cNvSpPr>
            <a:spLocks noChangeShapeType="1"/>
          </p:cNvSpPr>
          <p:nvPr/>
        </p:nvSpPr>
        <p:spPr bwMode="auto">
          <a:xfrm>
            <a:off x="1775520" y="3554904"/>
            <a:ext cx="8553600" cy="18112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9" name="Line 28"/>
          <p:cNvSpPr>
            <a:spLocks noChangeShapeType="1"/>
          </p:cNvSpPr>
          <p:nvPr/>
        </p:nvSpPr>
        <p:spPr bwMode="auto">
          <a:xfrm>
            <a:off x="1775520" y="4452792"/>
            <a:ext cx="8568952" cy="1568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2" name="Text Box 26"/>
          <p:cNvSpPr txBox="1">
            <a:spLocks noChangeArrowheads="1"/>
          </p:cNvSpPr>
          <p:nvPr/>
        </p:nvSpPr>
        <p:spPr bwMode="auto">
          <a:xfrm>
            <a:off x="1505163" y="3645025"/>
            <a:ext cx="9144000" cy="76944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200" b="1" dirty="0">
                <a:solidFill>
                  <a:srgbClr val="C00000"/>
                </a:solidFill>
              </a:rPr>
              <a:t>КОМПЛЕКСНОСТЬ</a:t>
            </a:r>
            <a:r>
              <a:rPr lang="ru-RU" sz="2200" b="1" dirty="0"/>
              <a:t> функционала</a:t>
            </a:r>
          </a:p>
          <a:p>
            <a:pPr algn="ctr" eaLnBrk="0" hangingPunct="0"/>
            <a:r>
              <a:rPr lang="ru-RU" sz="2200" b="1" dirty="0"/>
              <a:t> административной и образовательной  деятельности</a:t>
            </a:r>
            <a:endParaRPr lang="en-US" altLang="ru-RU" sz="2200" b="1" dirty="0"/>
          </a:p>
        </p:txBody>
      </p:sp>
      <p:sp>
        <p:nvSpPr>
          <p:cNvPr id="33" name="Line 25"/>
          <p:cNvSpPr>
            <a:spLocks noChangeShapeType="1"/>
          </p:cNvSpPr>
          <p:nvPr/>
        </p:nvSpPr>
        <p:spPr bwMode="auto">
          <a:xfrm>
            <a:off x="1767844" y="5394594"/>
            <a:ext cx="8568952" cy="9056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" name="Line 28"/>
          <p:cNvSpPr>
            <a:spLocks noChangeShapeType="1"/>
          </p:cNvSpPr>
          <p:nvPr/>
        </p:nvSpPr>
        <p:spPr bwMode="auto">
          <a:xfrm>
            <a:off x="1759297" y="6481212"/>
            <a:ext cx="8640525" cy="3484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8427258" y="6479704"/>
            <a:ext cx="2069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www.procollege.ru</a:t>
            </a:r>
            <a:endParaRPr lang="ru-RU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0400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Box 26"/>
          <p:cNvSpPr txBox="1">
            <a:spLocks noChangeArrowheads="1"/>
          </p:cNvSpPr>
          <p:nvPr/>
        </p:nvSpPr>
        <p:spPr bwMode="auto">
          <a:xfrm>
            <a:off x="839416" y="2124145"/>
            <a:ext cx="10225135" cy="144655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altLang="ru-RU" sz="2200" b="1" dirty="0" smtClean="0"/>
              <a:t>Создается </a:t>
            </a:r>
            <a:r>
              <a:rPr lang="ru-RU" altLang="ru-RU" sz="2200" b="1" dirty="0" smtClean="0">
                <a:solidFill>
                  <a:srgbClr val="C00000"/>
                </a:solidFill>
              </a:rPr>
              <a:t>распределенная система в рамках региона</a:t>
            </a:r>
            <a:r>
              <a:rPr lang="ru-RU" altLang="ru-RU" sz="2200" b="1" dirty="0" smtClean="0"/>
              <a:t>, </a:t>
            </a:r>
          </a:p>
          <a:p>
            <a:pPr algn="ctr" eaLnBrk="0" hangingPunct="0"/>
            <a:r>
              <a:rPr lang="ru-RU" altLang="ru-RU" sz="2200" b="1" dirty="0" smtClean="0"/>
              <a:t>каждая организация работает на своем сервере </a:t>
            </a:r>
          </a:p>
          <a:p>
            <a:pPr algn="ctr" eaLnBrk="0" hangingPunct="0"/>
            <a:r>
              <a:rPr lang="ru-RU" altLang="ru-RU" sz="2200" b="1" dirty="0" smtClean="0"/>
              <a:t>и при одновременном обращении большого числа пользователей </a:t>
            </a:r>
            <a:r>
              <a:rPr lang="ru-RU" altLang="ru-RU" sz="2200" b="1" dirty="0" smtClean="0">
                <a:solidFill>
                  <a:srgbClr val="C00000"/>
                </a:solidFill>
              </a:rPr>
              <a:t>нет проблем с нагрузкой</a:t>
            </a:r>
            <a:endParaRPr lang="en-US" altLang="ru-RU" sz="2200" b="1" dirty="0">
              <a:solidFill>
                <a:srgbClr val="C0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8697" y="476672"/>
            <a:ext cx="8382000" cy="457200"/>
          </a:xfrm>
        </p:spPr>
        <p:txBody>
          <a:bodyPr/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Функциональные преимущества АСУ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ProCollege</a:t>
            </a:r>
            <a:endParaRPr lang="ru-RU" sz="2800" dirty="0"/>
          </a:p>
        </p:txBody>
      </p:sp>
      <p:sp>
        <p:nvSpPr>
          <p:cNvPr id="15" name="Line 14"/>
          <p:cNvSpPr>
            <a:spLocks noChangeShapeType="1"/>
          </p:cNvSpPr>
          <p:nvPr/>
        </p:nvSpPr>
        <p:spPr bwMode="auto">
          <a:xfrm>
            <a:off x="1566760" y="2060848"/>
            <a:ext cx="8568952" cy="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" name="Line 25"/>
          <p:cNvSpPr>
            <a:spLocks noChangeShapeType="1"/>
          </p:cNvSpPr>
          <p:nvPr/>
        </p:nvSpPr>
        <p:spPr bwMode="auto">
          <a:xfrm>
            <a:off x="1775520" y="3554904"/>
            <a:ext cx="8553600" cy="18112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9" name="Line 28"/>
          <p:cNvSpPr>
            <a:spLocks noChangeShapeType="1"/>
          </p:cNvSpPr>
          <p:nvPr/>
        </p:nvSpPr>
        <p:spPr bwMode="auto">
          <a:xfrm>
            <a:off x="1750814" y="4978365"/>
            <a:ext cx="8568952" cy="1568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9940424" y="6491871"/>
            <a:ext cx="2069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www.procollege.ru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7" name="Text Box 21"/>
          <p:cNvSpPr txBox="1">
            <a:spLocks noChangeArrowheads="1"/>
          </p:cNvSpPr>
          <p:nvPr/>
        </p:nvSpPr>
        <p:spPr bwMode="auto">
          <a:xfrm>
            <a:off x="1505163" y="3633991"/>
            <a:ext cx="8784976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ru-RU" altLang="ru-RU" sz="2200" b="1" dirty="0">
                <a:solidFill>
                  <a:srgbClr val="C00000"/>
                </a:solidFill>
              </a:rPr>
              <a:t>Полная интеграция с </a:t>
            </a:r>
            <a:r>
              <a:rPr lang="en-US" altLang="ru-RU" sz="2200" b="1" dirty="0" smtClean="0">
                <a:solidFill>
                  <a:srgbClr val="C00000"/>
                </a:solidFill>
              </a:rPr>
              <a:t>MOODLE</a:t>
            </a:r>
            <a:endParaRPr lang="ru-RU" altLang="ru-RU" sz="2200" b="1" dirty="0" smtClean="0">
              <a:solidFill>
                <a:srgbClr val="C00000"/>
              </a:solidFill>
            </a:endParaRPr>
          </a:p>
          <a:p>
            <a:r>
              <a:rPr lang="ru-RU" altLang="ru-RU" sz="2200" b="1" dirty="0" smtClean="0">
                <a:solidFill>
                  <a:srgbClr val="000000"/>
                </a:solidFill>
              </a:rPr>
              <a:t>Перевод образовательного процесса</a:t>
            </a:r>
          </a:p>
          <a:p>
            <a:r>
              <a:rPr lang="ru-RU" altLang="ru-RU" sz="2200" b="1" dirty="0" smtClean="0">
                <a:solidFill>
                  <a:srgbClr val="000000"/>
                </a:solidFill>
              </a:rPr>
              <a:t>на любую модель дистанционного обучения</a:t>
            </a:r>
          </a:p>
          <a:p>
            <a:r>
              <a:rPr lang="ru-RU" altLang="ru-RU" sz="2200" b="1" dirty="0" smtClean="0">
                <a:solidFill>
                  <a:srgbClr val="000000"/>
                </a:solidFill>
              </a:rPr>
              <a:t> в короткий срок и без дополнительных действий</a:t>
            </a:r>
            <a:endParaRPr lang="en-US" altLang="ru-RU" sz="22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7993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1989" y="476672"/>
            <a:ext cx="8382000" cy="457200"/>
          </a:xfrm>
        </p:spPr>
        <p:txBody>
          <a:bodyPr/>
          <a:lstStyle/>
          <a:p>
            <a:pPr algn="l"/>
            <a:r>
              <a:rPr lang="ru-RU" sz="2800" dirty="0"/>
              <a:t>Возможности образовательной среды</a:t>
            </a:r>
          </a:p>
        </p:txBody>
      </p:sp>
      <p:sp>
        <p:nvSpPr>
          <p:cNvPr id="4" name="Rectangle 24"/>
          <p:cNvSpPr>
            <a:spLocks noChangeArrowheads="1"/>
          </p:cNvSpPr>
          <p:nvPr/>
        </p:nvSpPr>
        <p:spPr bwMode="gray">
          <a:xfrm>
            <a:off x="98568" y="1517652"/>
            <a:ext cx="7915927" cy="719137"/>
          </a:xfrm>
          <a:prstGeom prst="rect">
            <a:avLst/>
          </a:prstGeom>
          <a:gradFill rotWithShape="1">
            <a:gsLst>
              <a:gs pos="0">
                <a:srgbClr val="FF6699">
                  <a:gamma/>
                  <a:tint val="0"/>
                  <a:invGamma/>
                  <a:alpha val="80000"/>
                </a:srgbClr>
              </a:gs>
              <a:gs pos="100000">
                <a:srgbClr val="FF6699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grpSp>
        <p:nvGrpSpPr>
          <p:cNvPr id="5" name="Group 25"/>
          <p:cNvGrpSpPr>
            <a:grpSpLocks/>
          </p:cNvGrpSpPr>
          <p:nvPr/>
        </p:nvGrpSpPr>
        <p:grpSpPr bwMode="auto">
          <a:xfrm>
            <a:off x="7070769" y="1243014"/>
            <a:ext cx="1488239" cy="1001713"/>
            <a:chOff x="1488" y="1968"/>
            <a:chExt cx="432" cy="432"/>
          </a:xfrm>
        </p:grpSpPr>
        <p:grpSp>
          <p:nvGrpSpPr>
            <p:cNvPr id="28" name="Group 26"/>
            <p:cNvGrpSpPr>
              <a:grpSpLocks/>
            </p:cNvGrpSpPr>
            <p:nvPr/>
          </p:nvGrpSpPr>
          <p:grpSpPr bwMode="auto">
            <a:xfrm>
              <a:off x="1488" y="1968"/>
              <a:ext cx="432" cy="432"/>
              <a:chOff x="2016" y="1920"/>
              <a:chExt cx="1680" cy="1680"/>
            </a:xfrm>
          </p:grpSpPr>
          <p:sp>
            <p:nvSpPr>
              <p:cNvPr id="30" name="Oval 27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FF9999"/>
                  </a:gs>
                  <a:gs pos="100000">
                    <a:srgbClr val="FF9999">
                      <a:gamma/>
                      <a:shade val="39216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endParaRPr lang="ru-RU"/>
              </a:p>
            </p:txBody>
          </p:sp>
          <p:sp>
            <p:nvSpPr>
              <p:cNvPr id="31" name="Freeform 28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1301 w 1321"/>
                  <a:gd name="T1" fmla="*/ 401 h 712"/>
                  <a:gd name="T2" fmla="*/ 1317 w 1321"/>
                  <a:gd name="T3" fmla="*/ 442 h 712"/>
                  <a:gd name="T4" fmla="*/ 1321 w 1321"/>
                  <a:gd name="T5" fmla="*/ 481 h 712"/>
                  <a:gd name="T6" fmla="*/ 1315 w 1321"/>
                  <a:gd name="T7" fmla="*/ 516 h 712"/>
                  <a:gd name="T8" fmla="*/ 1298 w 1321"/>
                  <a:gd name="T9" fmla="*/ 550 h 712"/>
                  <a:gd name="T10" fmla="*/ 1272 w 1321"/>
                  <a:gd name="T11" fmla="*/ 579 h 712"/>
                  <a:gd name="T12" fmla="*/ 1239 w 1321"/>
                  <a:gd name="T13" fmla="*/ 604 h 712"/>
                  <a:gd name="T14" fmla="*/ 1196 w 1321"/>
                  <a:gd name="T15" fmla="*/ 628 h 712"/>
                  <a:gd name="T16" fmla="*/ 1147 w 1321"/>
                  <a:gd name="T17" fmla="*/ 649 h 712"/>
                  <a:gd name="T18" fmla="*/ 1092 w 1321"/>
                  <a:gd name="T19" fmla="*/ 667 h 712"/>
                  <a:gd name="T20" fmla="*/ 1031 w 1321"/>
                  <a:gd name="T21" fmla="*/ 683 h 712"/>
                  <a:gd name="T22" fmla="*/ 967 w 1321"/>
                  <a:gd name="T23" fmla="*/ 694 h 712"/>
                  <a:gd name="T24" fmla="*/ 896 w 1321"/>
                  <a:gd name="T25" fmla="*/ 704 h 712"/>
                  <a:gd name="T26" fmla="*/ 824 w 1321"/>
                  <a:gd name="T27" fmla="*/ 710 h 712"/>
                  <a:gd name="T28" fmla="*/ 795 w 1321"/>
                  <a:gd name="T29" fmla="*/ 712 h 712"/>
                  <a:gd name="T30" fmla="*/ 476 w 1321"/>
                  <a:gd name="T31" fmla="*/ 712 h 712"/>
                  <a:gd name="T32" fmla="*/ 472 w 1321"/>
                  <a:gd name="T33" fmla="*/ 712 h 712"/>
                  <a:gd name="T34" fmla="*/ 409 w 1321"/>
                  <a:gd name="T35" fmla="*/ 708 h 712"/>
                  <a:gd name="T36" fmla="*/ 348 w 1321"/>
                  <a:gd name="T37" fmla="*/ 704 h 712"/>
                  <a:gd name="T38" fmla="*/ 290 w 1321"/>
                  <a:gd name="T39" fmla="*/ 696 h 712"/>
                  <a:gd name="T40" fmla="*/ 235 w 1321"/>
                  <a:gd name="T41" fmla="*/ 689 h 712"/>
                  <a:gd name="T42" fmla="*/ 186 w 1321"/>
                  <a:gd name="T43" fmla="*/ 677 h 712"/>
                  <a:gd name="T44" fmla="*/ 141 w 1321"/>
                  <a:gd name="T45" fmla="*/ 663 h 712"/>
                  <a:gd name="T46" fmla="*/ 102 w 1321"/>
                  <a:gd name="T47" fmla="*/ 648 h 712"/>
                  <a:gd name="T48" fmla="*/ 67 w 1321"/>
                  <a:gd name="T49" fmla="*/ 630 h 712"/>
                  <a:gd name="T50" fmla="*/ 39 w 1321"/>
                  <a:gd name="T51" fmla="*/ 608 h 712"/>
                  <a:gd name="T52" fmla="*/ 18 w 1321"/>
                  <a:gd name="T53" fmla="*/ 583 h 712"/>
                  <a:gd name="T54" fmla="*/ 6 w 1321"/>
                  <a:gd name="T55" fmla="*/ 554 h 712"/>
                  <a:gd name="T56" fmla="*/ 0 w 1321"/>
                  <a:gd name="T57" fmla="*/ 524 h 712"/>
                  <a:gd name="T58" fmla="*/ 0 w 1321"/>
                  <a:gd name="T59" fmla="*/ 520 h 712"/>
                  <a:gd name="T60" fmla="*/ 4 w 1321"/>
                  <a:gd name="T61" fmla="*/ 487 h 712"/>
                  <a:gd name="T62" fmla="*/ 16 w 1321"/>
                  <a:gd name="T63" fmla="*/ 446 h 712"/>
                  <a:gd name="T64" fmla="*/ 51 w 1321"/>
                  <a:gd name="T65" fmla="*/ 370 h 712"/>
                  <a:gd name="T66" fmla="*/ 94 w 1321"/>
                  <a:gd name="T67" fmla="*/ 299 h 712"/>
                  <a:gd name="T68" fmla="*/ 147 w 1321"/>
                  <a:gd name="T69" fmla="*/ 235 h 712"/>
                  <a:gd name="T70" fmla="*/ 204 w 1321"/>
                  <a:gd name="T71" fmla="*/ 176 h 712"/>
                  <a:gd name="T72" fmla="*/ 270 w 1321"/>
                  <a:gd name="T73" fmla="*/ 125 h 712"/>
                  <a:gd name="T74" fmla="*/ 341 w 1321"/>
                  <a:gd name="T75" fmla="*/ 82 h 712"/>
                  <a:gd name="T76" fmla="*/ 415 w 1321"/>
                  <a:gd name="T77" fmla="*/ 47 h 712"/>
                  <a:gd name="T78" fmla="*/ 497 w 1321"/>
                  <a:gd name="T79" fmla="*/ 21 h 712"/>
                  <a:gd name="T80" fmla="*/ 581 w 1321"/>
                  <a:gd name="T81" fmla="*/ 6 h 712"/>
                  <a:gd name="T82" fmla="*/ 667 w 1321"/>
                  <a:gd name="T83" fmla="*/ 0 h 712"/>
                  <a:gd name="T84" fmla="*/ 667 w 1321"/>
                  <a:gd name="T85" fmla="*/ 0 h 712"/>
                  <a:gd name="T86" fmla="*/ 759 w 1321"/>
                  <a:gd name="T87" fmla="*/ 6 h 712"/>
                  <a:gd name="T88" fmla="*/ 847 w 1321"/>
                  <a:gd name="T89" fmla="*/ 23 h 712"/>
                  <a:gd name="T90" fmla="*/ 932 w 1321"/>
                  <a:gd name="T91" fmla="*/ 53 h 712"/>
                  <a:gd name="T92" fmla="*/ 1010 w 1321"/>
                  <a:gd name="T93" fmla="*/ 90 h 712"/>
                  <a:gd name="T94" fmla="*/ 1082 w 1321"/>
                  <a:gd name="T95" fmla="*/ 137 h 712"/>
                  <a:gd name="T96" fmla="*/ 1149 w 1321"/>
                  <a:gd name="T97" fmla="*/ 194 h 712"/>
                  <a:gd name="T98" fmla="*/ 1208 w 1321"/>
                  <a:gd name="T99" fmla="*/ 256 h 712"/>
                  <a:gd name="T100" fmla="*/ 1258 w 1321"/>
                  <a:gd name="T101" fmla="*/ 325 h 712"/>
                  <a:gd name="T102" fmla="*/ 1301 w 1321"/>
                  <a:gd name="T103" fmla="*/ 401 h 712"/>
                  <a:gd name="T104" fmla="*/ 1301 w 1321"/>
                  <a:gd name="T105" fmla="*/ 401 h 7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FF9999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BBF6EE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endParaRPr lang="ru-RU"/>
              </a:p>
            </p:txBody>
          </p:sp>
        </p:grpSp>
        <p:sp>
          <p:nvSpPr>
            <p:cNvPr id="29" name="Text Box 29"/>
            <p:cNvSpPr txBox="1">
              <a:spLocks noChangeArrowheads="1"/>
            </p:cNvSpPr>
            <p:nvPr/>
          </p:nvSpPr>
          <p:spPr bwMode="gray">
            <a:xfrm>
              <a:off x="1642" y="1971"/>
              <a:ext cx="131" cy="1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ru-RU" altLang="ru-RU" sz="24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+</a:t>
              </a:r>
              <a:endParaRPr lang="en-US" altLang="ru-RU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endParaRPr>
            </a:p>
          </p:txBody>
        </p:sp>
      </p:grpSp>
      <p:sp>
        <p:nvSpPr>
          <p:cNvPr id="6" name="Text Box 30"/>
          <p:cNvSpPr txBox="1">
            <a:spLocks noChangeArrowheads="1"/>
          </p:cNvSpPr>
          <p:nvPr/>
        </p:nvSpPr>
        <p:spPr bwMode="auto">
          <a:xfrm>
            <a:off x="-13678" y="1461721"/>
            <a:ext cx="704634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/>
            <a:r>
              <a:rPr lang="ru-RU" sz="2400" b="1" dirty="0">
                <a:solidFill>
                  <a:schemeClr val="tx2"/>
                </a:solidFill>
              </a:rPr>
              <a:t>проектирование, </a:t>
            </a:r>
            <a:r>
              <a:rPr lang="ru-RU" sz="2400" b="1" dirty="0" smtClean="0">
                <a:solidFill>
                  <a:schemeClr val="tx2"/>
                </a:solidFill>
              </a:rPr>
              <a:t>разработка </a:t>
            </a:r>
            <a:r>
              <a:rPr lang="ru-RU" sz="2400" b="1" dirty="0">
                <a:solidFill>
                  <a:schemeClr val="tx2"/>
                </a:solidFill>
              </a:rPr>
              <a:t>и </a:t>
            </a:r>
            <a:r>
              <a:rPr lang="ru-RU" sz="2400" b="1" dirty="0" smtClean="0">
                <a:solidFill>
                  <a:schemeClr val="tx2"/>
                </a:solidFill>
              </a:rPr>
              <a:t>управление </a:t>
            </a:r>
            <a:r>
              <a:rPr lang="ru-RU" sz="2400" b="1" dirty="0">
                <a:solidFill>
                  <a:schemeClr val="tx2"/>
                </a:solidFill>
              </a:rPr>
              <a:t>ресурсами </a:t>
            </a:r>
            <a:r>
              <a:rPr lang="ru-RU" sz="2400" b="1" dirty="0" smtClean="0">
                <a:solidFill>
                  <a:schemeClr val="tx2"/>
                </a:solidFill>
              </a:rPr>
              <a:t>ЦОС на уровне СПО региона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gray">
          <a:xfrm>
            <a:off x="92478" y="2622552"/>
            <a:ext cx="8364932" cy="719137"/>
          </a:xfrm>
          <a:prstGeom prst="rect">
            <a:avLst/>
          </a:prstGeom>
          <a:gradFill rotWithShape="1">
            <a:gsLst>
              <a:gs pos="0">
                <a:srgbClr val="93B1FD">
                  <a:gamma/>
                  <a:tint val="0"/>
                  <a:invGamma/>
                  <a:alpha val="80000"/>
                </a:srgbClr>
              </a:gs>
              <a:gs pos="100000">
                <a:srgbClr val="93B1FD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7722411" y="2370139"/>
            <a:ext cx="1473184" cy="1006475"/>
            <a:chOff x="3938" y="1968"/>
            <a:chExt cx="430" cy="437"/>
          </a:xfrm>
        </p:grpSpPr>
        <p:grpSp>
          <p:nvGrpSpPr>
            <p:cNvPr id="24" name="Group 12"/>
            <p:cNvGrpSpPr>
              <a:grpSpLocks/>
            </p:cNvGrpSpPr>
            <p:nvPr/>
          </p:nvGrpSpPr>
          <p:grpSpPr bwMode="auto">
            <a:xfrm>
              <a:off x="3938" y="1968"/>
              <a:ext cx="430" cy="437"/>
              <a:chOff x="2016" y="1920"/>
              <a:chExt cx="1680" cy="1680"/>
            </a:xfrm>
          </p:grpSpPr>
          <p:sp>
            <p:nvSpPr>
              <p:cNvPr id="26" name="Oval 13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93B1FD"/>
                  </a:gs>
                  <a:gs pos="100000">
                    <a:srgbClr val="93B1FD">
                      <a:gamma/>
                      <a:shade val="30196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endParaRPr lang="ru-RU"/>
              </a:p>
            </p:txBody>
          </p:sp>
          <p:sp>
            <p:nvSpPr>
              <p:cNvPr id="27" name="Freeform 14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1301 w 1321"/>
                  <a:gd name="T1" fmla="*/ 401 h 712"/>
                  <a:gd name="T2" fmla="*/ 1317 w 1321"/>
                  <a:gd name="T3" fmla="*/ 442 h 712"/>
                  <a:gd name="T4" fmla="*/ 1321 w 1321"/>
                  <a:gd name="T5" fmla="*/ 481 h 712"/>
                  <a:gd name="T6" fmla="*/ 1315 w 1321"/>
                  <a:gd name="T7" fmla="*/ 516 h 712"/>
                  <a:gd name="T8" fmla="*/ 1298 w 1321"/>
                  <a:gd name="T9" fmla="*/ 550 h 712"/>
                  <a:gd name="T10" fmla="*/ 1272 w 1321"/>
                  <a:gd name="T11" fmla="*/ 579 h 712"/>
                  <a:gd name="T12" fmla="*/ 1239 w 1321"/>
                  <a:gd name="T13" fmla="*/ 604 h 712"/>
                  <a:gd name="T14" fmla="*/ 1196 w 1321"/>
                  <a:gd name="T15" fmla="*/ 628 h 712"/>
                  <a:gd name="T16" fmla="*/ 1147 w 1321"/>
                  <a:gd name="T17" fmla="*/ 649 h 712"/>
                  <a:gd name="T18" fmla="*/ 1092 w 1321"/>
                  <a:gd name="T19" fmla="*/ 667 h 712"/>
                  <a:gd name="T20" fmla="*/ 1031 w 1321"/>
                  <a:gd name="T21" fmla="*/ 683 h 712"/>
                  <a:gd name="T22" fmla="*/ 967 w 1321"/>
                  <a:gd name="T23" fmla="*/ 694 h 712"/>
                  <a:gd name="T24" fmla="*/ 896 w 1321"/>
                  <a:gd name="T25" fmla="*/ 704 h 712"/>
                  <a:gd name="T26" fmla="*/ 824 w 1321"/>
                  <a:gd name="T27" fmla="*/ 710 h 712"/>
                  <a:gd name="T28" fmla="*/ 795 w 1321"/>
                  <a:gd name="T29" fmla="*/ 712 h 712"/>
                  <a:gd name="T30" fmla="*/ 476 w 1321"/>
                  <a:gd name="T31" fmla="*/ 712 h 712"/>
                  <a:gd name="T32" fmla="*/ 472 w 1321"/>
                  <a:gd name="T33" fmla="*/ 712 h 712"/>
                  <a:gd name="T34" fmla="*/ 409 w 1321"/>
                  <a:gd name="T35" fmla="*/ 708 h 712"/>
                  <a:gd name="T36" fmla="*/ 348 w 1321"/>
                  <a:gd name="T37" fmla="*/ 704 h 712"/>
                  <a:gd name="T38" fmla="*/ 290 w 1321"/>
                  <a:gd name="T39" fmla="*/ 696 h 712"/>
                  <a:gd name="T40" fmla="*/ 235 w 1321"/>
                  <a:gd name="T41" fmla="*/ 689 h 712"/>
                  <a:gd name="T42" fmla="*/ 186 w 1321"/>
                  <a:gd name="T43" fmla="*/ 677 h 712"/>
                  <a:gd name="T44" fmla="*/ 141 w 1321"/>
                  <a:gd name="T45" fmla="*/ 663 h 712"/>
                  <a:gd name="T46" fmla="*/ 102 w 1321"/>
                  <a:gd name="T47" fmla="*/ 648 h 712"/>
                  <a:gd name="T48" fmla="*/ 67 w 1321"/>
                  <a:gd name="T49" fmla="*/ 630 h 712"/>
                  <a:gd name="T50" fmla="*/ 39 w 1321"/>
                  <a:gd name="T51" fmla="*/ 608 h 712"/>
                  <a:gd name="T52" fmla="*/ 18 w 1321"/>
                  <a:gd name="T53" fmla="*/ 583 h 712"/>
                  <a:gd name="T54" fmla="*/ 6 w 1321"/>
                  <a:gd name="T55" fmla="*/ 554 h 712"/>
                  <a:gd name="T56" fmla="*/ 0 w 1321"/>
                  <a:gd name="T57" fmla="*/ 524 h 712"/>
                  <a:gd name="T58" fmla="*/ 0 w 1321"/>
                  <a:gd name="T59" fmla="*/ 520 h 712"/>
                  <a:gd name="T60" fmla="*/ 4 w 1321"/>
                  <a:gd name="T61" fmla="*/ 487 h 712"/>
                  <a:gd name="T62" fmla="*/ 16 w 1321"/>
                  <a:gd name="T63" fmla="*/ 446 h 712"/>
                  <a:gd name="T64" fmla="*/ 51 w 1321"/>
                  <a:gd name="T65" fmla="*/ 370 h 712"/>
                  <a:gd name="T66" fmla="*/ 94 w 1321"/>
                  <a:gd name="T67" fmla="*/ 299 h 712"/>
                  <a:gd name="T68" fmla="*/ 147 w 1321"/>
                  <a:gd name="T69" fmla="*/ 235 h 712"/>
                  <a:gd name="T70" fmla="*/ 204 w 1321"/>
                  <a:gd name="T71" fmla="*/ 176 h 712"/>
                  <a:gd name="T72" fmla="*/ 270 w 1321"/>
                  <a:gd name="T73" fmla="*/ 125 h 712"/>
                  <a:gd name="T74" fmla="*/ 341 w 1321"/>
                  <a:gd name="T75" fmla="*/ 82 h 712"/>
                  <a:gd name="T76" fmla="*/ 415 w 1321"/>
                  <a:gd name="T77" fmla="*/ 47 h 712"/>
                  <a:gd name="T78" fmla="*/ 497 w 1321"/>
                  <a:gd name="T79" fmla="*/ 21 h 712"/>
                  <a:gd name="T80" fmla="*/ 581 w 1321"/>
                  <a:gd name="T81" fmla="*/ 6 h 712"/>
                  <a:gd name="T82" fmla="*/ 667 w 1321"/>
                  <a:gd name="T83" fmla="*/ 0 h 712"/>
                  <a:gd name="T84" fmla="*/ 667 w 1321"/>
                  <a:gd name="T85" fmla="*/ 0 h 712"/>
                  <a:gd name="T86" fmla="*/ 759 w 1321"/>
                  <a:gd name="T87" fmla="*/ 6 h 712"/>
                  <a:gd name="T88" fmla="*/ 847 w 1321"/>
                  <a:gd name="T89" fmla="*/ 23 h 712"/>
                  <a:gd name="T90" fmla="*/ 932 w 1321"/>
                  <a:gd name="T91" fmla="*/ 53 h 712"/>
                  <a:gd name="T92" fmla="*/ 1010 w 1321"/>
                  <a:gd name="T93" fmla="*/ 90 h 712"/>
                  <a:gd name="T94" fmla="*/ 1082 w 1321"/>
                  <a:gd name="T95" fmla="*/ 137 h 712"/>
                  <a:gd name="T96" fmla="*/ 1149 w 1321"/>
                  <a:gd name="T97" fmla="*/ 194 h 712"/>
                  <a:gd name="T98" fmla="*/ 1208 w 1321"/>
                  <a:gd name="T99" fmla="*/ 256 h 712"/>
                  <a:gd name="T100" fmla="*/ 1258 w 1321"/>
                  <a:gd name="T101" fmla="*/ 325 h 712"/>
                  <a:gd name="T102" fmla="*/ 1301 w 1321"/>
                  <a:gd name="T103" fmla="*/ 401 h 712"/>
                  <a:gd name="T104" fmla="*/ 1301 w 1321"/>
                  <a:gd name="T105" fmla="*/ 401 h 7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93B1F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BBF6EE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endParaRPr lang="ru-RU"/>
              </a:p>
            </p:txBody>
          </p:sp>
        </p:grpSp>
        <p:sp>
          <p:nvSpPr>
            <p:cNvPr id="25" name="Text Box 15"/>
            <p:cNvSpPr txBox="1">
              <a:spLocks noChangeArrowheads="1"/>
            </p:cNvSpPr>
            <p:nvPr/>
          </p:nvSpPr>
          <p:spPr bwMode="gray">
            <a:xfrm>
              <a:off x="4077" y="1981"/>
              <a:ext cx="132" cy="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ru-RU" altLang="ru-RU" sz="24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+</a:t>
              </a:r>
              <a:endParaRPr lang="en-US" altLang="ru-RU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endParaRPr>
            </a:p>
          </p:txBody>
        </p:sp>
      </p:grpSp>
      <p:sp>
        <p:nvSpPr>
          <p:cNvPr id="9" name="Text Box 31"/>
          <p:cNvSpPr txBox="1">
            <a:spLocks noChangeArrowheads="1"/>
          </p:cNvSpPr>
          <p:nvPr/>
        </p:nvSpPr>
        <p:spPr bwMode="auto">
          <a:xfrm>
            <a:off x="14438" y="2564667"/>
            <a:ext cx="772241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/>
            <a:r>
              <a:rPr lang="ru-RU" sz="2400" b="1" dirty="0" smtClean="0">
                <a:solidFill>
                  <a:schemeClr val="tx2"/>
                </a:solidFill>
              </a:rPr>
              <a:t>организация </a:t>
            </a:r>
            <a:r>
              <a:rPr lang="ru-RU" sz="2400" b="1" dirty="0">
                <a:solidFill>
                  <a:schemeClr val="tx2"/>
                </a:solidFill>
              </a:rPr>
              <a:t>взаимодействия между субъектами учебного процесса при любой </a:t>
            </a:r>
            <a:r>
              <a:rPr lang="ru-RU" sz="2400" b="1" dirty="0" smtClean="0">
                <a:solidFill>
                  <a:schemeClr val="tx2"/>
                </a:solidFill>
              </a:rPr>
              <a:t>модели </a:t>
            </a:r>
            <a:r>
              <a:rPr lang="ru-RU" sz="2400" b="1" dirty="0">
                <a:solidFill>
                  <a:schemeClr val="tx2"/>
                </a:solidFill>
              </a:rPr>
              <a:t>обучения</a:t>
            </a:r>
          </a:p>
        </p:txBody>
      </p:sp>
      <p:sp>
        <p:nvSpPr>
          <p:cNvPr id="10" name="Rectangle 17"/>
          <p:cNvSpPr>
            <a:spLocks noChangeArrowheads="1"/>
          </p:cNvSpPr>
          <p:nvPr/>
        </p:nvSpPr>
        <p:spPr bwMode="gray">
          <a:xfrm>
            <a:off x="92478" y="3733802"/>
            <a:ext cx="9385692" cy="720725"/>
          </a:xfrm>
          <a:prstGeom prst="rect">
            <a:avLst/>
          </a:prstGeom>
          <a:gradFill rotWithShape="1">
            <a:gsLst>
              <a:gs pos="0">
                <a:srgbClr val="99CC00">
                  <a:gamma/>
                  <a:tint val="0"/>
                  <a:invGamma/>
                  <a:alpha val="80000"/>
                </a:srgbClr>
              </a:gs>
              <a:gs pos="100000">
                <a:srgbClr val="99CC00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grpSp>
        <p:nvGrpSpPr>
          <p:cNvPr id="11" name="Group 18"/>
          <p:cNvGrpSpPr>
            <a:grpSpLocks/>
          </p:cNvGrpSpPr>
          <p:nvPr/>
        </p:nvGrpSpPr>
        <p:grpSpPr bwMode="auto">
          <a:xfrm>
            <a:off x="8423319" y="3452814"/>
            <a:ext cx="1488239" cy="1012825"/>
            <a:chOff x="3552" y="3339"/>
            <a:chExt cx="412" cy="392"/>
          </a:xfrm>
        </p:grpSpPr>
        <p:grpSp>
          <p:nvGrpSpPr>
            <p:cNvPr id="20" name="Group 19"/>
            <p:cNvGrpSpPr>
              <a:grpSpLocks/>
            </p:cNvGrpSpPr>
            <p:nvPr/>
          </p:nvGrpSpPr>
          <p:grpSpPr bwMode="auto">
            <a:xfrm>
              <a:off x="3552" y="3339"/>
              <a:ext cx="412" cy="392"/>
              <a:chOff x="2016" y="1920"/>
              <a:chExt cx="1680" cy="1680"/>
            </a:xfrm>
          </p:grpSpPr>
          <p:sp>
            <p:nvSpPr>
              <p:cNvPr id="22" name="Oval 20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99CC00"/>
                  </a:gs>
                  <a:gs pos="100000">
                    <a:srgbClr val="99CC00">
                      <a:gamma/>
                      <a:shade val="24314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endParaRPr lang="ru-RU"/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1301 w 1321"/>
                  <a:gd name="T1" fmla="*/ 401 h 712"/>
                  <a:gd name="T2" fmla="*/ 1317 w 1321"/>
                  <a:gd name="T3" fmla="*/ 442 h 712"/>
                  <a:gd name="T4" fmla="*/ 1321 w 1321"/>
                  <a:gd name="T5" fmla="*/ 481 h 712"/>
                  <a:gd name="T6" fmla="*/ 1315 w 1321"/>
                  <a:gd name="T7" fmla="*/ 516 h 712"/>
                  <a:gd name="T8" fmla="*/ 1298 w 1321"/>
                  <a:gd name="T9" fmla="*/ 550 h 712"/>
                  <a:gd name="T10" fmla="*/ 1272 w 1321"/>
                  <a:gd name="T11" fmla="*/ 579 h 712"/>
                  <a:gd name="T12" fmla="*/ 1239 w 1321"/>
                  <a:gd name="T13" fmla="*/ 604 h 712"/>
                  <a:gd name="T14" fmla="*/ 1196 w 1321"/>
                  <a:gd name="T15" fmla="*/ 628 h 712"/>
                  <a:gd name="T16" fmla="*/ 1147 w 1321"/>
                  <a:gd name="T17" fmla="*/ 649 h 712"/>
                  <a:gd name="T18" fmla="*/ 1092 w 1321"/>
                  <a:gd name="T19" fmla="*/ 667 h 712"/>
                  <a:gd name="T20" fmla="*/ 1031 w 1321"/>
                  <a:gd name="T21" fmla="*/ 683 h 712"/>
                  <a:gd name="T22" fmla="*/ 967 w 1321"/>
                  <a:gd name="T23" fmla="*/ 694 h 712"/>
                  <a:gd name="T24" fmla="*/ 896 w 1321"/>
                  <a:gd name="T25" fmla="*/ 704 h 712"/>
                  <a:gd name="T26" fmla="*/ 824 w 1321"/>
                  <a:gd name="T27" fmla="*/ 710 h 712"/>
                  <a:gd name="T28" fmla="*/ 795 w 1321"/>
                  <a:gd name="T29" fmla="*/ 712 h 712"/>
                  <a:gd name="T30" fmla="*/ 476 w 1321"/>
                  <a:gd name="T31" fmla="*/ 712 h 712"/>
                  <a:gd name="T32" fmla="*/ 472 w 1321"/>
                  <a:gd name="T33" fmla="*/ 712 h 712"/>
                  <a:gd name="T34" fmla="*/ 409 w 1321"/>
                  <a:gd name="T35" fmla="*/ 708 h 712"/>
                  <a:gd name="T36" fmla="*/ 348 w 1321"/>
                  <a:gd name="T37" fmla="*/ 704 h 712"/>
                  <a:gd name="T38" fmla="*/ 290 w 1321"/>
                  <a:gd name="T39" fmla="*/ 696 h 712"/>
                  <a:gd name="T40" fmla="*/ 235 w 1321"/>
                  <a:gd name="T41" fmla="*/ 689 h 712"/>
                  <a:gd name="T42" fmla="*/ 186 w 1321"/>
                  <a:gd name="T43" fmla="*/ 677 h 712"/>
                  <a:gd name="T44" fmla="*/ 141 w 1321"/>
                  <a:gd name="T45" fmla="*/ 663 h 712"/>
                  <a:gd name="T46" fmla="*/ 102 w 1321"/>
                  <a:gd name="T47" fmla="*/ 648 h 712"/>
                  <a:gd name="T48" fmla="*/ 67 w 1321"/>
                  <a:gd name="T49" fmla="*/ 630 h 712"/>
                  <a:gd name="T50" fmla="*/ 39 w 1321"/>
                  <a:gd name="T51" fmla="*/ 608 h 712"/>
                  <a:gd name="T52" fmla="*/ 18 w 1321"/>
                  <a:gd name="T53" fmla="*/ 583 h 712"/>
                  <a:gd name="T54" fmla="*/ 6 w 1321"/>
                  <a:gd name="T55" fmla="*/ 554 h 712"/>
                  <a:gd name="T56" fmla="*/ 0 w 1321"/>
                  <a:gd name="T57" fmla="*/ 524 h 712"/>
                  <a:gd name="T58" fmla="*/ 0 w 1321"/>
                  <a:gd name="T59" fmla="*/ 520 h 712"/>
                  <a:gd name="T60" fmla="*/ 4 w 1321"/>
                  <a:gd name="T61" fmla="*/ 487 h 712"/>
                  <a:gd name="T62" fmla="*/ 16 w 1321"/>
                  <a:gd name="T63" fmla="*/ 446 h 712"/>
                  <a:gd name="T64" fmla="*/ 51 w 1321"/>
                  <a:gd name="T65" fmla="*/ 370 h 712"/>
                  <a:gd name="T66" fmla="*/ 94 w 1321"/>
                  <a:gd name="T67" fmla="*/ 299 h 712"/>
                  <a:gd name="T68" fmla="*/ 147 w 1321"/>
                  <a:gd name="T69" fmla="*/ 235 h 712"/>
                  <a:gd name="T70" fmla="*/ 204 w 1321"/>
                  <a:gd name="T71" fmla="*/ 176 h 712"/>
                  <a:gd name="T72" fmla="*/ 270 w 1321"/>
                  <a:gd name="T73" fmla="*/ 125 h 712"/>
                  <a:gd name="T74" fmla="*/ 341 w 1321"/>
                  <a:gd name="T75" fmla="*/ 82 h 712"/>
                  <a:gd name="T76" fmla="*/ 415 w 1321"/>
                  <a:gd name="T77" fmla="*/ 47 h 712"/>
                  <a:gd name="T78" fmla="*/ 497 w 1321"/>
                  <a:gd name="T79" fmla="*/ 21 h 712"/>
                  <a:gd name="T80" fmla="*/ 581 w 1321"/>
                  <a:gd name="T81" fmla="*/ 6 h 712"/>
                  <a:gd name="T82" fmla="*/ 667 w 1321"/>
                  <a:gd name="T83" fmla="*/ 0 h 712"/>
                  <a:gd name="T84" fmla="*/ 667 w 1321"/>
                  <a:gd name="T85" fmla="*/ 0 h 712"/>
                  <a:gd name="T86" fmla="*/ 759 w 1321"/>
                  <a:gd name="T87" fmla="*/ 6 h 712"/>
                  <a:gd name="T88" fmla="*/ 847 w 1321"/>
                  <a:gd name="T89" fmla="*/ 23 h 712"/>
                  <a:gd name="T90" fmla="*/ 932 w 1321"/>
                  <a:gd name="T91" fmla="*/ 53 h 712"/>
                  <a:gd name="T92" fmla="*/ 1010 w 1321"/>
                  <a:gd name="T93" fmla="*/ 90 h 712"/>
                  <a:gd name="T94" fmla="*/ 1082 w 1321"/>
                  <a:gd name="T95" fmla="*/ 137 h 712"/>
                  <a:gd name="T96" fmla="*/ 1149 w 1321"/>
                  <a:gd name="T97" fmla="*/ 194 h 712"/>
                  <a:gd name="T98" fmla="*/ 1208 w 1321"/>
                  <a:gd name="T99" fmla="*/ 256 h 712"/>
                  <a:gd name="T100" fmla="*/ 1258 w 1321"/>
                  <a:gd name="T101" fmla="*/ 325 h 712"/>
                  <a:gd name="T102" fmla="*/ 1301 w 1321"/>
                  <a:gd name="T103" fmla="*/ 401 h 712"/>
                  <a:gd name="T104" fmla="*/ 1301 w 1321"/>
                  <a:gd name="T105" fmla="*/ 401 h 7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99CC0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BBF6EE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endParaRPr lang="ru-RU"/>
              </a:p>
            </p:txBody>
          </p:sp>
        </p:grpSp>
        <p:sp>
          <p:nvSpPr>
            <p:cNvPr id="21" name="Text Box 22"/>
            <p:cNvSpPr txBox="1">
              <a:spLocks noChangeArrowheads="1"/>
            </p:cNvSpPr>
            <p:nvPr/>
          </p:nvSpPr>
          <p:spPr bwMode="gray">
            <a:xfrm>
              <a:off x="3694" y="3352"/>
              <a:ext cx="125" cy="1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ru-RU" altLang="ru-RU" sz="24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+</a:t>
              </a:r>
              <a:endParaRPr lang="en-US" altLang="ru-RU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endParaRPr>
            </a:p>
          </p:txBody>
        </p:sp>
      </p:grpSp>
      <p:sp>
        <p:nvSpPr>
          <p:cNvPr id="12" name="Text Box 32"/>
          <p:cNvSpPr txBox="1">
            <a:spLocks noChangeArrowheads="1"/>
          </p:cNvSpPr>
          <p:nvPr/>
        </p:nvSpPr>
        <p:spPr bwMode="auto">
          <a:xfrm>
            <a:off x="36001" y="3685214"/>
            <a:ext cx="823153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/>
            <a:r>
              <a:rPr lang="ru-RU" sz="2400" b="1" dirty="0">
                <a:solidFill>
                  <a:schemeClr val="tx2"/>
                </a:solidFill>
              </a:rPr>
              <a:t>применение любой системы оценки </a:t>
            </a:r>
            <a:endParaRPr lang="ru-RU" sz="2400" b="1" dirty="0" smtClean="0">
              <a:solidFill>
                <a:schemeClr val="tx2"/>
              </a:solidFill>
            </a:endParaRPr>
          </a:p>
          <a:p>
            <a:pPr algn="r"/>
            <a:r>
              <a:rPr lang="ru-RU" sz="2400" b="1" dirty="0" smtClean="0">
                <a:solidFill>
                  <a:schemeClr val="tx2"/>
                </a:solidFill>
              </a:rPr>
              <a:t>результатов </a:t>
            </a:r>
            <a:r>
              <a:rPr lang="ru-RU" sz="2400" b="1" dirty="0">
                <a:solidFill>
                  <a:schemeClr val="tx2"/>
                </a:solidFill>
              </a:rPr>
              <a:t>обучения</a:t>
            </a: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gray">
          <a:xfrm>
            <a:off x="99843" y="4857752"/>
            <a:ext cx="10084765" cy="719137"/>
          </a:xfrm>
          <a:prstGeom prst="rect">
            <a:avLst/>
          </a:prstGeom>
          <a:gradFill rotWithShape="1">
            <a:gsLst>
              <a:gs pos="0">
                <a:srgbClr val="FF9900">
                  <a:gamma/>
                  <a:tint val="0"/>
                  <a:invGamma/>
                  <a:alpha val="80000"/>
                </a:srgbClr>
              </a:gs>
              <a:gs pos="100000">
                <a:srgbClr val="FF9900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grpSp>
        <p:nvGrpSpPr>
          <p:cNvPr id="14" name="Group 5"/>
          <p:cNvGrpSpPr>
            <a:grpSpLocks/>
          </p:cNvGrpSpPr>
          <p:nvPr/>
        </p:nvGrpSpPr>
        <p:grpSpPr bwMode="auto">
          <a:xfrm>
            <a:off x="9078854" y="4595814"/>
            <a:ext cx="1494691" cy="1019175"/>
            <a:chOff x="2016" y="1920"/>
            <a:chExt cx="1680" cy="1680"/>
          </a:xfrm>
        </p:grpSpPr>
        <p:sp>
          <p:nvSpPr>
            <p:cNvPr id="18" name="Oval 6"/>
            <p:cNvSpPr>
              <a:spLocks noChangeArrowheads="1"/>
            </p:cNvSpPr>
            <p:nvPr/>
          </p:nvSpPr>
          <p:spPr bwMode="gray">
            <a:xfrm>
              <a:off x="2016" y="1920"/>
              <a:ext cx="1680" cy="1680"/>
            </a:xfrm>
            <a:prstGeom prst="ellipse">
              <a:avLst/>
            </a:prstGeom>
            <a:gradFill rotWithShape="1">
              <a:gsLst>
                <a:gs pos="0">
                  <a:srgbClr val="FF9900"/>
                </a:gs>
                <a:gs pos="100000">
                  <a:srgbClr val="FF9900">
                    <a:gamma/>
                    <a:shade val="24314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9" name="Freeform 7"/>
            <p:cNvSpPr>
              <a:spLocks/>
            </p:cNvSpPr>
            <p:nvPr/>
          </p:nvSpPr>
          <p:spPr bwMode="gray">
            <a:xfrm>
              <a:off x="2208" y="1948"/>
              <a:ext cx="1296" cy="634"/>
            </a:xfrm>
            <a:custGeom>
              <a:avLst/>
              <a:gdLst>
                <a:gd name="T0" fmla="*/ 1301 w 1321"/>
                <a:gd name="T1" fmla="*/ 401 h 712"/>
                <a:gd name="T2" fmla="*/ 1317 w 1321"/>
                <a:gd name="T3" fmla="*/ 442 h 712"/>
                <a:gd name="T4" fmla="*/ 1321 w 1321"/>
                <a:gd name="T5" fmla="*/ 481 h 712"/>
                <a:gd name="T6" fmla="*/ 1315 w 1321"/>
                <a:gd name="T7" fmla="*/ 516 h 712"/>
                <a:gd name="T8" fmla="*/ 1298 w 1321"/>
                <a:gd name="T9" fmla="*/ 550 h 712"/>
                <a:gd name="T10" fmla="*/ 1272 w 1321"/>
                <a:gd name="T11" fmla="*/ 579 h 712"/>
                <a:gd name="T12" fmla="*/ 1239 w 1321"/>
                <a:gd name="T13" fmla="*/ 604 h 712"/>
                <a:gd name="T14" fmla="*/ 1196 w 1321"/>
                <a:gd name="T15" fmla="*/ 628 h 712"/>
                <a:gd name="T16" fmla="*/ 1147 w 1321"/>
                <a:gd name="T17" fmla="*/ 649 h 712"/>
                <a:gd name="T18" fmla="*/ 1092 w 1321"/>
                <a:gd name="T19" fmla="*/ 667 h 712"/>
                <a:gd name="T20" fmla="*/ 1031 w 1321"/>
                <a:gd name="T21" fmla="*/ 683 h 712"/>
                <a:gd name="T22" fmla="*/ 967 w 1321"/>
                <a:gd name="T23" fmla="*/ 694 h 712"/>
                <a:gd name="T24" fmla="*/ 896 w 1321"/>
                <a:gd name="T25" fmla="*/ 704 h 712"/>
                <a:gd name="T26" fmla="*/ 824 w 1321"/>
                <a:gd name="T27" fmla="*/ 710 h 712"/>
                <a:gd name="T28" fmla="*/ 795 w 1321"/>
                <a:gd name="T29" fmla="*/ 712 h 712"/>
                <a:gd name="T30" fmla="*/ 476 w 1321"/>
                <a:gd name="T31" fmla="*/ 712 h 712"/>
                <a:gd name="T32" fmla="*/ 472 w 1321"/>
                <a:gd name="T33" fmla="*/ 712 h 712"/>
                <a:gd name="T34" fmla="*/ 409 w 1321"/>
                <a:gd name="T35" fmla="*/ 708 h 712"/>
                <a:gd name="T36" fmla="*/ 348 w 1321"/>
                <a:gd name="T37" fmla="*/ 704 h 712"/>
                <a:gd name="T38" fmla="*/ 290 w 1321"/>
                <a:gd name="T39" fmla="*/ 696 h 712"/>
                <a:gd name="T40" fmla="*/ 235 w 1321"/>
                <a:gd name="T41" fmla="*/ 689 h 712"/>
                <a:gd name="T42" fmla="*/ 186 w 1321"/>
                <a:gd name="T43" fmla="*/ 677 h 712"/>
                <a:gd name="T44" fmla="*/ 141 w 1321"/>
                <a:gd name="T45" fmla="*/ 663 h 712"/>
                <a:gd name="T46" fmla="*/ 102 w 1321"/>
                <a:gd name="T47" fmla="*/ 648 h 712"/>
                <a:gd name="T48" fmla="*/ 67 w 1321"/>
                <a:gd name="T49" fmla="*/ 630 h 712"/>
                <a:gd name="T50" fmla="*/ 39 w 1321"/>
                <a:gd name="T51" fmla="*/ 608 h 712"/>
                <a:gd name="T52" fmla="*/ 18 w 1321"/>
                <a:gd name="T53" fmla="*/ 583 h 712"/>
                <a:gd name="T54" fmla="*/ 6 w 1321"/>
                <a:gd name="T55" fmla="*/ 554 h 712"/>
                <a:gd name="T56" fmla="*/ 0 w 1321"/>
                <a:gd name="T57" fmla="*/ 524 h 712"/>
                <a:gd name="T58" fmla="*/ 0 w 1321"/>
                <a:gd name="T59" fmla="*/ 520 h 712"/>
                <a:gd name="T60" fmla="*/ 4 w 1321"/>
                <a:gd name="T61" fmla="*/ 487 h 712"/>
                <a:gd name="T62" fmla="*/ 16 w 1321"/>
                <a:gd name="T63" fmla="*/ 446 h 712"/>
                <a:gd name="T64" fmla="*/ 51 w 1321"/>
                <a:gd name="T65" fmla="*/ 370 h 712"/>
                <a:gd name="T66" fmla="*/ 94 w 1321"/>
                <a:gd name="T67" fmla="*/ 299 h 712"/>
                <a:gd name="T68" fmla="*/ 147 w 1321"/>
                <a:gd name="T69" fmla="*/ 235 h 712"/>
                <a:gd name="T70" fmla="*/ 204 w 1321"/>
                <a:gd name="T71" fmla="*/ 176 h 712"/>
                <a:gd name="T72" fmla="*/ 270 w 1321"/>
                <a:gd name="T73" fmla="*/ 125 h 712"/>
                <a:gd name="T74" fmla="*/ 341 w 1321"/>
                <a:gd name="T75" fmla="*/ 82 h 712"/>
                <a:gd name="T76" fmla="*/ 415 w 1321"/>
                <a:gd name="T77" fmla="*/ 47 h 712"/>
                <a:gd name="T78" fmla="*/ 497 w 1321"/>
                <a:gd name="T79" fmla="*/ 21 h 712"/>
                <a:gd name="T80" fmla="*/ 581 w 1321"/>
                <a:gd name="T81" fmla="*/ 6 h 712"/>
                <a:gd name="T82" fmla="*/ 667 w 1321"/>
                <a:gd name="T83" fmla="*/ 0 h 712"/>
                <a:gd name="T84" fmla="*/ 667 w 1321"/>
                <a:gd name="T85" fmla="*/ 0 h 712"/>
                <a:gd name="T86" fmla="*/ 759 w 1321"/>
                <a:gd name="T87" fmla="*/ 6 h 712"/>
                <a:gd name="T88" fmla="*/ 847 w 1321"/>
                <a:gd name="T89" fmla="*/ 23 h 712"/>
                <a:gd name="T90" fmla="*/ 932 w 1321"/>
                <a:gd name="T91" fmla="*/ 53 h 712"/>
                <a:gd name="T92" fmla="*/ 1010 w 1321"/>
                <a:gd name="T93" fmla="*/ 90 h 712"/>
                <a:gd name="T94" fmla="*/ 1082 w 1321"/>
                <a:gd name="T95" fmla="*/ 137 h 712"/>
                <a:gd name="T96" fmla="*/ 1149 w 1321"/>
                <a:gd name="T97" fmla="*/ 194 h 712"/>
                <a:gd name="T98" fmla="*/ 1208 w 1321"/>
                <a:gd name="T99" fmla="*/ 256 h 712"/>
                <a:gd name="T100" fmla="*/ 1258 w 1321"/>
                <a:gd name="T101" fmla="*/ 325 h 712"/>
                <a:gd name="T102" fmla="*/ 1301 w 1321"/>
                <a:gd name="T103" fmla="*/ 401 h 712"/>
                <a:gd name="T104" fmla="*/ 1301 w 1321"/>
                <a:gd name="T105" fmla="*/ 401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FF99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BBF6EE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en-US"/>
              </a:defPPr>
              <a:lvl1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</p:grpSp>
      <p:sp>
        <p:nvSpPr>
          <p:cNvPr id="15" name="Text Box 8"/>
          <p:cNvSpPr txBox="1">
            <a:spLocks noChangeArrowheads="1"/>
          </p:cNvSpPr>
          <p:nvPr/>
        </p:nvSpPr>
        <p:spPr bwMode="gray">
          <a:xfrm>
            <a:off x="9593183" y="4628841"/>
            <a:ext cx="591424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altLang="ru-RU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+</a:t>
            </a:r>
            <a:endParaRPr lang="en-US" altLang="ru-RU" sz="24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  <p:sp>
        <p:nvSpPr>
          <p:cNvPr id="16" name="Text Box 33"/>
          <p:cNvSpPr txBox="1">
            <a:spLocks noChangeArrowheads="1"/>
          </p:cNvSpPr>
          <p:nvPr/>
        </p:nvSpPr>
        <p:spPr bwMode="auto">
          <a:xfrm>
            <a:off x="2302049" y="4997417"/>
            <a:ext cx="657857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/>
            <a:r>
              <a:rPr lang="ru-RU" sz="2400" b="1" dirty="0">
                <a:solidFill>
                  <a:srgbClr val="000000"/>
                </a:solidFill>
              </a:rPr>
              <a:t>+ </a:t>
            </a:r>
            <a:r>
              <a:rPr lang="ru-RU" sz="2400" b="1" dirty="0" smtClean="0">
                <a:solidFill>
                  <a:srgbClr val="000000"/>
                </a:solidFill>
              </a:rPr>
              <a:t>возможности</a:t>
            </a:r>
            <a:r>
              <a:rPr lang="en-US" sz="2400" b="1" dirty="0" smtClean="0">
                <a:solidFill>
                  <a:srgbClr val="000000"/>
                </a:solidFill>
              </a:rPr>
              <a:t> LMS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</a:rPr>
              <a:t>MOODLE</a:t>
            </a:r>
            <a:endParaRPr lang="en-US" sz="2400" b="1" dirty="0">
              <a:solidFill>
                <a:srgbClr val="000000"/>
              </a:solidFill>
            </a:endParaRPr>
          </a:p>
        </p:txBody>
      </p:sp>
      <p:pic>
        <p:nvPicPr>
          <p:cNvPr id="33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407" y="10541692"/>
            <a:ext cx="1907704" cy="60019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CCCCCC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6" descr="Приложения в Google Play – Moodl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3990" y="6309320"/>
            <a:ext cx="640071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0658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5480" y="457200"/>
            <a:ext cx="9361040" cy="457200"/>
          </a:xfrm>
        </p:spPr>
        <p:txBody>
          <a:bodyPr/>
          <a:lstStyle/>
          <a:p>
            <a:r>
              <a:rPr lang="ru-RU" sz="2800" dirty="0"/>
              <a:t>Индивидуальная настройка рабочего стола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64" r="7132" b="23275"/>
          <a:stretch/>
        </p:blipFill>
        <p:spPr bwMode="auto">
          <a:xfrm>
            <a:off x="0" y="980728"/>
            <a:ext cx="12192000" cy="5400600"/>
          </a:xfrm>
          <a:prstGeom prst="rect">
            <a:avLst/>
          </a:prstGeom>
          <a:solidFill>
            <a:srgbClr val="FFFF00"/>
          </a:solidFill>
          <a:ln>
            <a:noFill/>
          </a:ln>
          <a:extLst/>
        </p:spPr>
      </p:pic>
      <p:cxnSp>
        <p:nvCxnSpPr>
          <p:cNvPr id="4" name="Прямая со стрелкой 3"/>
          <p:cNvCxnSpPr/>
          <p:nvPr/>
        </p:nvCxnSpPr>
        <p:spPr>
          <a:xfrm flipH="1" flipV="1">
            <a:off x="407368" y="4249461"/>
            <a:ext cx="432048" cy="838835"/>
          </a:xfrm>
          <a:prstGeom prst="straightConnector1">
            <a:avLst/>
          </a:prstGeom>
          <a:ln w="76200">
            <a:solidFill>
              <a:srgbClr val="BC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 flipV="1">
            <a:off x="6528048" y="5493178"/>
            <a:ext cx="432048" cy="340104"/>
          </a:xfrm>
          <a:prstGeom prst="straightConnector1">
            <a:avLst/>
          </a:prstGeom>
          <a:ln w="76200">
            <a:solidFill>
              <a:srgbClr val="BC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600056" y="5866445"/>
            <a:ext cx="559194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i="1" dirty="0"/>
              <a:t>Часто посещаемые страницы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7368" y="5154624"/>
            <a:ext cx="2843808" cy="33855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1600" b="1" i="1" dirty="0"/>
              <a:t>Убрать/добавить блоки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flipH="1" flipV="1">
            <a:off x="7506796" y="4652597"/>
            <a:ext cx="360040" cy="430966"/>
          </a:xfrm>
          <a:prstGeom prst="straightConnector1">
            <a:avLst/>
          </a:prstGeom>
          <a:ln w="76200">
            <a:solidFill>
              <a:srgbClr val="BC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996100" y="5149891"/>
            <a:ext cx="515989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i="1" dirty="0"/>
              <a:t>Ролевой доступ к </a:t>
            </a:r>
            <a:r>
              <a:rPr lang="ru-RU" sz="2400" b="1" i="1" dirty="0" smtClean="0"/>
              <a:t>информации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965203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39720"/>
            <a:ext cx="12192000" cy="457200"/>
          </a:xfrm>
        </p:spPr>
        <p:txBody>
          <a:bodyPr/>
          <a:lstStyle/>
          <a:p>
            <a:pPr algn="l"/>
            <a:r>
              <a:rPr lang="ru-RU" sz="2400" dirty="0" smtClean="0"/>
              <a:t>Рабочий стол преподавателя формируется средствами </a:t>
            </a:r>
            <a:r>
              <a:rPr lang="en-US" sz="2400" dirty="0" err="1" smtClean="0"/>
              <a:t>ProCollege</a:t>
            </a:r>
            <a:r>
              <a:rPr lang="en-US" sz="2400" dirty="0" smtClean="0"/>
              <a:t> + MOODLE</a:t>
            </a:r>
            <a:endParaRPr lang="ru-RU" sz="2400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4" t="13458" r="1909" b="4288"/>
          <a:stretch/>
        </p:blipFill>
        <p:spPr bwMode="auto">
          <a:xfrm>
            <a:off x="0" y="1052736"/>
            <a:ext cx="9102334" cy="56166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34" t="28593" b="3557"/>
          <a:stretch/>
        </p:blipFill>
        <p:spPr bwMode="auto">
          <a:xfrm>
            <a:off x="2225062" y="1439648"/>
            <a:ext cx="6877272" cy="5256584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H="1">
            <a:off x="1116596" y="1480310"/>
            <a:ext cx="324036" cy="360040"/>
          </a:xfrm>
          <a:prstGeom prst="straightConnector1">
            <a:avLst/>
          </a:prstGeom>
          <a:ln w="76200">
            <a:solidFill>
              <a:srgbClr val="BC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6307453" y="3517717"/>
            <a:ext cx="792088" cy="550223"/>
          </a:xfrm>
          <a:prstGeom prst="straightConnector1">
            <a:avLst/>
          </a:prstGeom>
          <a:ln w="76200">
            <a:solidFill>
              <a:srgbClr val="BC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1673165" y="3380332"/>
            <a:ext cx="703853" cy="620638"/>
          </a:xfrm>
          <a:prstGeom prst="straightConnector1">
            <a:avLst/>
          </a:prstGeom>
          <a:ln w="76200">
            <a:solidFill>
              <a:srgbClr val="BC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 flipV="1">
            <a:off x="1116596" y="5267298"/>
            <a:ext cx="1429411" cy="821822"/>
          </a:xfrm>
          <a:prstGeom prst="straightConnector1">
            <a:avLst/>
          </a:prstGeom>
          <a:ln w="76200">
            <a:solidFill>
              <a:srgbClr val="BC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440632" y="1066033"/>
            <a:ext cx="1528396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rgbClr val="800000"/>
                </a:solidFill>
              </a:rPr>
              <a:t>календарь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46008" y="3168532"/>
            <a:ext cx="2225062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rgbClr val="800000"/>
                </a:solidFill>
              </a:rPr>
              <a:t>Все свои курсы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25091" y="6282686"/>
            <a:ext cx="9298408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rgbClr val="800000"/>
                </a:solidFill>
              </a:rPr>
              <a:t>Задания на </a:t>
            </a:r>
            <a:r>
              <a:rPr lang="ru-RU" sz="2000" b="1" i="1" dirty="0" smtClean="0">
                <a:solidFill>
                  <a:srgbClr val="800000"/>
                </a:solidFill>
              </a:rPr>
              <a:t>проверку из своих курсов от студентов своих групп</a:t>
            </a:r>
            <a:endParaRPr lang="ru-RU" sz="2000" b="1" i="1" dirty="0">
              <a:solidFill>
                <a:srgbClr val="8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43757" y="3117607"/>
            <a:ext cx="5759046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rgbClr val="800000"/>
                </a:solidFill>
              </a:rPr>
              <a:t>Актуальное расписание с ссылкой на курс</a:t>
            </a:r>
          </a:p>
        </p:txBody>
      </p:sp>
    </p:spTree>
    <p:extLst>
      <p:ext uri="{BB962C8B-B14F-4D97-AF65-F5344CB8AC3E}">
        <p14:creationId xmlns:p14="http://schemas.microsoft.com/office/powerpoint/2010/main" val="3585155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155" y="484944"/>
            <a:ext cx="8382000" cy="457200"/>
          </a:xfrm>
        </p:spPr>
        <p:txBody>
          <a:bodyPr/>
          <a:lstStyle/>
          <a:p>
            <a:pPr algn="l"/>
            <a:r>
              <a:rPr lang="ru-RU" dirty="0" smtClean="0"/>
              <a:t>Разработка электронного курса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7057" t="14594" r="36560" b="33724"/>
          <a:stretch/>
        </p:blipFill>
        <p:spPr>
          <a:xfrm>
            <a:off x="135409" y="1162217"/>
            <a:ext cx="4824536" cy="5400017"/>
          </a:xfrm>
          <a:prstGeom prst="rect">
            <a:avLst/>
          </a:prstGeom>
          <a:ln w="127000" cap="sq">
            <a:solidFill>
              <a:srgbClr val="0070C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Picture 6" descr="Приложения в Google Play – Moodl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2184" y="353504"/>
            <a:ext cx="640071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3848" t="19763" r="29215" b="8497"/>
          <a:stretch/>
        </p:blipFill>
        <p:spPr>
          <a:xfrm>
            <a:off x="2456306" y="1171276"/>
            <a:ext cx="7600134" cy="5591432"/>
          </a:xfrm>
          <a:prstGeom prst="rect">
            <a:avLst/>
          </a:prstGeom>
          <a:ln w="127000" cap="sq">
            <a:solidFill>
              <a:srgbClr val="BC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/>
          <a:srcRect l="3692" t="12416" r="28010" b="7186"/>
          <a:stretch/>
        </p:blipFill>
        <p:spPr>
          <a:xfrm>
            <a:off x="4799856" y="1840239"/>
            <a:ext cx="6923850" cy="5017761"/>
          </a:xfrm>
          <a:prstGeom prst="rect">
            <a:avLst/>
          </a:prstGeom>
          <a:ln w="127000" cap="sq">
            <a:solidFill>
              <a:srgbClr val="0070C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6403209" y="4217222"/>
            <a:ext cx="5759046" cy="255454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ru-RU" sz="2000" b="1" i="1" dirty="0" smtClean="0">
                <a:solidFill>
                  <a:srgbClr val="800000"/>
                </a:solidFill>
              </a:rPr>
              <a:t>Разные инструменты и типы ресурсов</a:t>
            </a:r>
          </a:p>
          <a:p>
            <a:pPr marL="342900" indent="-342900">
              <a:buFontTx/>
              <a:buChar char="-"/>
            </a:pPr>
            <a:r>
              <a:rPr lang="ru-RU" sz="2000" b="1" i="1" dirty="0" smtClean="0">
                <a:solidFill>
                  <a:srgbClr val="800000"/>
                </a:solidFill>
              </a:rPr>
              <a:t>Плагин для </a:t>
            </a:r>
            <a:r>
              <a:rPr lang="ru-RU" sz="2000" b="1" i="1" dirty="0" err="1" smtClean="0">
                <a:solidFill>
                  <a:srgbClr val="800000"/>
                </a:solidFill>
              </a:rPr>
              <a:t>вебинаров</a:t>
            </a:r>
            <a:endParaRPr lang="ru-RU" sz="2000" b="1" i="1" dirty="0" smtClean="0">
              <a:solidFill>
                <a:srgbClr val="800000"/>
              </a:solidFill>
            </a:endParaRPr>
          </a:p>
          <a:p>
            <a:pPr marL="342900" indent="-342900">
              <a:buFontTx/>
              <a:buChar char="-"/>
            </a:pPr>
            <a:r>
              <a:rPr lang="ru-RU" sz="2000" b="1" i="1" dirty="0" smtClean="0">
                <a:solidFill>
                  <a:srgbClr val="800000"/>
                </a:solidFill>
              </a:rPr>
              <a:t>Интуитивный интерфейс</a:t>
            </a:r>
          </a:p>
          <a:p>
            <a:pPr marL="342900" indent="-342900">
              <a:buFontTx/>
              <a:buChar char="-"/>
            </a:pPr>
            <a:r>
              <a:rPr lang="ru-RU" sz="2000" b="1" i="1" dirty="0" smtClean="0">
                <a:solidFill>
                  <a:srgbClr val="800000"/>
                </a:solidFill>
              </a:rPr>
              <a:t>Минимальное обучение преподавателя силами ПОО или регионального Центра повышения квалификации</a:t>
            </a:r>
          </a:p>
          <a:p>
            <a:pPr marL="342900" indent="-342900">
              <a:buFontTx/>
              <a:buChar char="-"/>
            </a:pPr>
            <a:r>
              <a:rPr lang="ru-RU" sz="2000" b="1" i="1" dirty="0" smtClean="0">
                <a:solidFill>
                  <a:srgbClr val="800000"/>
                </a:solidFill>
              </a:rPr>
              <a:t>Средства контроля деятельности студента в портале и на курсе</a:t>
            </a:r>
            <a:endParaRPr lang="ru-RU" sz="2000" b="1" i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8242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476672"/>
            <a:ext cx="8382000" cy="457200"/>
          </a:xfrm>
        </p:spPr>
        <p:txBody>
          <a:bodyPr/>
          <a:lstStyle/>
          <a:p>
            <a:pPr algn="l"/>
            <a:r>
              <a:rPr lang="ru-RU" dirty="0" smtClean="0"/>
              <a:t>Работа с электронным курсом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1770" t="20717" r="29486" b="10172"/>
          <a:stretch/>
        </p:blipFill>
        <p:spPr>
          <a:xfrm>
            <a:off x="-9624" y="1005880"/>
            <a:ext cx="5558629" cy="544745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5807968" y="1484784"/>
            <a:ext cx="5472608" cy="648072"/>
          </a:xfrm>
          <a:prstGeom prst="wedgeRoundRectCallout">
            <a:avLst>
              <a:gd name="adj1" fmla="val -59100"/>
              <a:gd name="adj2" fmla="val 172950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Настройка потоков и групп на курсе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Индивидуальные маршруты</a:t>
            </a:r>
            <a:endParaRPr lang="ru-RU" sz="20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5759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500" t="11482" r="73090" b="8870"/>
          <a:stretch/>
        </p:blipFill>
        <p:spPr>
          <a:xfrm>
            <a:off x="83991" y="1036704"/>
            <a:ext cx="4392488" cy="58052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19336" y="563472"/>
            <a:ext cx="8382000" cy="457200"/>
          </a:xfrm>
        </p:spPr>
        <p:txBody>
          <a:bodyPr/>
          <a:lstStyle/>
          <a:p>
            <a:pPr algn="l"/>
            <a:r>
              <a:rPr lang="ru-RU" dirty="0" smtClean="0"/>
              <a:t>Работа с электронным курсом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1956199" y="4274884"/>
            <a:ext cx="324036" cy="360040"/>
          </a:xfrm>
          <a:prstGeom prst="straightConnector1">
            <a:avLst/>
          </a:prstGeom>
          <a:ln w="76200">
            <a:solidFill>
              <a:srgbClr val="BC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19336" y="3802846"/>
            <a:ext cx="3492388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800000"/>
                </a:solidFill>
              </a:rPr>
              <a:t>Только свои студенты</a:t>
            </a:r>
            <a:endParaRPr lang="ru-RU" sz="2000" b="1" i="1" dirty="0">
              <a:solidFill>
                <a:srgbClr val="8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5785" t="13232" r="2751" b="6930"/>
          <a:stretch/>
        </p:blipFill>
        <p:spPr>
          <a:xfrm>
            <a:off x="3479032" y="1020672"/>
            <a:ext cx="8712968" cy="583732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cxnSp>
        <p:nvCxnSpPr>
          <p:cNvPr id="8" name="Прямая со стрелкой 7"/>
          <p:cNvCxnSpPr/>
          <p:nvPr/>
        </p:nvCxnSpPr>
        <p:spPr>
          <a:xfrm flipH="1">
            <a:off x="8501337" y="1556792"/>
            <a:ext cx="402975" cy="792088"/>
          </a:xfrm>
          <a:prstGeom prst="straightConnector1">
            <a:avLst/>
          </a:prstGeom>
          <a:ln w="76200">
            <a:solidFill>
              <a:srgbClr val="BC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888088" y="1077762"/>
            <a:ext cx="4968552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800000"/>
                </a:solidFill>
              </a:rPr>
              <a:t>Мониторинг активности на курсе</a:t>
            </a:r>
            <a:endParaRPr lang="ru-RU" sz="2000" b="1" i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238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563472"/>
            <a:ext cx="8382000" cy="457200"/>
          </a:xfrm>
        </p:spPr>
        <p:txBody>
          <a:bodyPr/>
          <a:lstStyle/>
          <a:p>
            <a:pPr algn="l"/>
            <a:r>
              <a:rPr lang="ru-RU" dirty="0" smtClean="0"/>
              <a:t>Работа с электронным курсом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5195" t="11131" r="9247" b="6930"/>
          <a:stretch/>
        </p:blipFill>
        <p:spPr>
          <a:xfrm>
            <a:off x="0" y="1025388"/>
            <a:ext cx="7992888" cy="561662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cxnSp>
        <p:nvCxnSpPr>
          <p:cNvPr id="7" name="Прямая со стрелкой 6"/>
          <p:cNvCxnSpPr/>
          <p:nvPr/>
        </p:nvCxnSpPr>
        <p:spPr>
          <a:xfrm flipH="1">
            <a:off x="2639616" y="1756847"/>
            <a:ext cx="2232249" cy="3760385"/>
          </a:xfrm>
          <a:prstGeom prst="straightConnector1">
            <a:avLst/>
          </a:prstGeom>
          <a:ln w="76200">
            <a:solidFill>
              <a:srgbClr val="BC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847528" y="1277817"/>
            <a:ext cx="6145360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800000"/>
                </a:solidFill>
              </a:rPr>
              <a:t>Мониторинг активности </a:t>
            </a:r>
          </a:p>
          <a:p>
            <a:r>
              <a:rPr lang="ru-RU" sz="2000" b="1" i="1" dirty="0" smtClean="0">
                <a:solidFill>
                  <a:srgbClr val="800000"/>
                </a:solidFill>
              </a:rPr>
              <a:t>на элементе курса, задании</a:t>
            </a:r>
            <a:endParaRPr lang="ru-RU" sz="2000" b="1" i="1" dirty="0">
              <a:solidFill>
                <a:srgbClr val="80000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13973" t="18485" r="15154" b="6930"/>
          <a:stretch/>
        </p:blipFill>
        <p:spPr>
          <a:xfrm>
            <a:off x="3551040" y="1020672"/>
            <a:ext cx="8640960" cy="5837328"/>
          </a:xfrm>
          <a:prstGeom prst="rect">
            <a:avLst/>
          </a:prstGeom>
          <a:ln w="285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cxnSp>
        <p:nvCxnSpPr>
          <p:cNvPr id="11" name="Прямая со стрелкой 10"/>
          <p:cNvCxnSpPr/>
          <p:nvPr/>
        </p:nvCxnSpPr>
        <p:spPr>
          <a:xfrm flipV="1">
            <a:off x="6719393" y="3429000"/>
            <a:ext cx="888775" cy="2317088"/>
          </a:xfrm>
          <a:prstGeom prst="straightConnector1">
            <a:avLst/>
          </a:prstGeom>
          <a:ln w="76200">
            <a:solidFill>
              <a:srgbClr val="BC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927648" y="5840107"/>
            <a:ext cx="9264352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800000"/>
                </a:solidFill>
              </a:rPr>
              <a:t>журнал действий студентов на курсе, затраченного времени и др.</a:t>
            </a:r>
            <a:endParaRPr lang="ru-RU" sz="2000" b="1" i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5853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0969" t="24947" r="15109" b="37769"/>
          <a:stretch/>
        </p:blipFill>
        <p:spPr>
          <a:xfrm>
            <a:off x="120634" y="1052736"/>
            <a:ext cx="7594641" cy="2952328"/>
          </a:xfrm>
          <a:prstGeom prst="rect">
            <a:avLst/>
          </a:prstGeom>
          <a:ln w="285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cxnSp>
        <p:nvCxnSpPr>
          <p:cNvPr id="5" name="Прямая со стрелкой 4"/>
          <p:cNvCxnSpPr/>
          <p:nvPr/>
        </p:nvCxnSpPr>
        <p:spPr>
          <a:xfrm flipV="1">
            <a:off x="3935760" y="2996952"/>
            <a:ext cx="1872208" cy="792088"/>
          </a:xfrm>
          <a:prstGeom prst="straightConnector1">
            <a:avLst/>
          </a:prstGeom>
          <a:ln w="76200">
            <a:solidFill>
              <a:srgbClr val="BC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20633" y="3789040"/>
            <a:ext cx="7594641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800000"/>
                </a:solidFill>
              </a:rPr>
              <a:t>Мониторинг формирования компетенций</a:t>
            </a:r>
            <a:endParaRPr lang="ru-RU" sz="2000" b="1" i="1" dirty="0">
              <a:solidFill>
                <a:srgbClr val="800000"/>
              </a:solidFill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19336" y="563472"/>
            <a:ext cx="8382000" cy="457200"/>
          </a:xfrm>
        </p:spPr>
        <p:txBody>
          <a:bodyPr/>
          <a:lstStyle/>
          <a:p>
            <a:pPr algn="l"/>
            <a:r>
              <a:rPr lang="ru-RU" dirty="0" smtClean="0"/>
              <a:t>Работа с электронным курсом</a:t>
            </a: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l="26966" t="15333" r="7476" b="11131"/>
          <a:stretch/>
        </p:blipFill>
        <p:spPr>
          <a:xfrm>
            <a:off x="3647728" y="1052736"/>
            <a:ext cx="8544272" cy="580101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1739516" y="5449993"/>
            <a:ext cx="4392487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r>
              <a:rPr lang="ru-RU" sz="2000" b="1" i="1" dirty="0" smtClean="0">
                <a:solidFill>
                  <a:srgbClr val="800000"/>
                </a:solidFill>
              </a:rPr>
              <a:t>Быстрое </a:t>
            </a:r>
          </a:p>
          <a:p>
            <a:pPr algn="r"/>
            <a:r>
              <a:rPr lang="ru-RU" sz="2000" b="1" i="1" dirty="0" smtClean="0">
                <a:solidFill>
                  <a:srgbClr val="800000"/>
                </a:solidFill>
              </a:rPr>
              <a:t>групповое и индивидуальное консультирование через средства обратной связи</a:t>
            </a:r>
            <a:endParaRPr lang="ru-RU" sz="2000" b="1" i="1" dirty="0">
              <a:solidFill>
                <a:srgbClr val="800000"/>
              </a:solidFill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V="1">
            <a:off x="6132003" y="5877272"/>
            <a:ext cx="828093" cy="216024"/>
          </a:xfrm>
          <a:prstGeom prst="straightConnector1">
            <a:avLst/>
          </a:prstGeom>
          <a:ln w="76200">
            <a:solidFill>
              <a:srgbClr val="BC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29345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451520"/>
            <a:ext cx="8382000" cy="45720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АСУ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ProCollege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обеспечивает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280185" y="1062046"/>
            <a:ext cx="9577063" cy="534067"/>
            <a:chOff x="25976" y="1062045"/>
            <a:chExt cx="9045646" cy="534067"/>
          </a:xfrm>
        </p:grpSpPr>
        <p:sp>
          <p:nvSpPr>
            <p:cNvPr id="4" name="AutoShape 2"/>
            <p:cNvSpPr>
              <a:spLocks noChangeArrowheads="1"/>
            </p:cNvSpPr>
            <p:nvPr/>
          </p:nvSpPr>
          <p:spPr bwMode="gray">
            <a:xfrm>
              <a:off x="175238" y="1062045"/>
              <a:ext cx="8896384" cy="45720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28575" algn="ctr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700" b="1" dirty="0"/>
                <a:t>       информационное сопровождение деятельности </a:t>
              </a:r>
              <a:r>
                <a:rPr lang="ru-RU" sz="1700" b="1" u="sng" dirty="0"/>
                <a:t>приемной комиссии</a:t>
              </a:r>
              <a:r>
                <a:rPr lang="ru-RU" sz="1700" b="1" dirty="0"/>
                <a:t>;</a:t>
              </a:r>
              <a:endParaRPr lang="en-US" sz="1700" b="1" dirty="0"/>
            </a:p>
          </p:txBody>
        </p:sp>
        <p:grpSp>
          <p:nvGrpSpPr>
            <p:cNvPr id="104" name="Group 19"/>
            <p:cNvGrpSpPr>
              <a:grpSpLocks/>
            </p:cNvGrpSpPr>
            <p:nvPr/>
          </p:nvGrpSpPr>
          <p:grpSpPr bwMode="auto">
            <a:xfrm>
              <a:off x="25976" y="1098404"/>
              <a:ext cx="684086" cy="497708"/>
              <a:chOff x="2078" y="1488"/>
              <a:chExt cx="1615" cy="1999"/>
            </a:xfrm>
          </p:grpSpPr>
          <p:sp>
            <p:nvSpPr>
              <p:cNvPr id="105" name="Oval 20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sz="1700" b="1"/>
              </a:p>
            </p:txBody>
          </p:sp>
          <p:sp>
            <p:nvSpPr>
              <p:cNvPr id="106" name="Oval 21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sz="1700" b="1"/>
              </a:p>
            </p:txBody>
          </p:sp>
          <p:sp>
            <p:nvSpPr>
              <p:cNvPr id="107" name="Oval 22"/>
              <p:cNvSpPr>
                <a:spLocks noChangeArrowheads="1"/>
              </p:cNvSpPr>
              <p:nvPr/>
            </p:nvSpPr>
            <p:spPr bwMode="gray">
              <a:xfrm>
                <a:off x="2254" y="1488"/>
                <a:ext cx="613" cy="1999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108" name="Oval 23"/>
              <p:cNvSpPr>
                <a:spLocks noChangeArrowheads="1"/>
              </p:cNvSpPr>
              <p:nvPr/>
            </p:nvSpPr>
            <p:spPr bwMode="gray">
              <a:xfrm>
                <a:off x="2254" y="1488"/>
                <a:ext cx="613" cy="1999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109" name="Oval 24"/>
              <p:cNvSpPr>
                <a:spLocks noChangeArrowheads="1"/>
              </p:cNvSpPr>
              <p:nvPr/>
            </p:nvSpPr>
            <p:spPr bwMode="gray">
              <a:xfrm>
                <a:off x="2337" y="1488"/>
                <a:ext cx="1096" cy="1999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110" name="Oval 25"/>
              <p:cNvSpPr>
                <a:spLocks noChangeArrowheads="1"/>
              </p:cNvSpPr>
              <p:nvPr/>
            </p:nvSpPr>
            <p:spPr bwMode="gray">
              <a:xfrm>
                <a:off x="2337" y="1488"/>
                <a:ext cx="1096" cy="1999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 sz="1700" b="1"/>
              </a:p>
            </p:txBody>
          </p:sp>
        </p:grpSp>
      </p:grpSp>
      <p:grpSp>
        <p:nvGrpSpPr>
          <p:cNvPr id="7" name="Группа 6"/>
          <p:cNvGrpSpPr/>
          <p:nvPr/>
        </p:nvGrpSpPr>
        <p:grpSpPr>
          <a:xfrm>
            <a:off x="1271464" y="1594886"/>
            <a:ext cx="9577063" cy="612149"/>
            <a:chOff x="25976" y="1594138"/>
            <a:chExt cx="9045646" cy="565360"/>
          </a:xfrm>
        </p:grpSpPr>
        <p:sp>
          <p:nvSpPr>
            <p:cNvPr id="12" name="AutoShape 10"/>
            <p:cNvSpPr>
              <a:spLocks noChangeArrowheads="1"/>
            </p:cNvSpPr>
            <p:nvPr/>
          </p:nvSpPr>
          <p:spPr bwMode="gray">
            <a:xfrm>
              <a:off x="175238" y="1594138"/>
              <a:ext cx="8896384" cy="45720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28575" algn="ctr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700" b="1" dirty="0">
                  <a:solidFill>
                    <a:srgbClr val="000000"/>
                  </a:solidFill>
                </a:rPr>
                <a:t>       </a:t>
              </a:r>
              <a:r>
                <a:rPr lang="ru-RU" sz="1700" b="1" dirty="0"/>
                <a:t>учет </a:t>
              </a:r>
              <a:r>
                <a:rPr lang="ru-RU" sz="1700" b="1" u="sng" dirty="0"/>
                <a:t>контингента</a:t>
              </a:r>
              <a:r>
                <a:rPr lang="ru-RU" sz="1700" b="1" dirty="0"/>
                <a:t> и ведение личных дел студентов; </a:t>
              </a:r>
              <a:endParaRPr lang="en-US" sz="1700" b="1" dirty="0"/>
            </a:p>
          </p:txBody>
        </p:sp>
        <p:grpSp>
          <p:nvGrpSpPr>
            <p:cNvPr id="153" name="Group 19"/>
            <p:cNvGrpSpPr>
              <a:grpSpLocks/>
            </p:cNvGrpSpPr>
            <p:nvPr/>
          </p:nvGrpSpPr>
          <p:grpSpPr bwMode="auto">
            <a:xfrm>
              <a:off x="25976" y="1668512"/>
              <a:ext cx="684086" cy="490986"/>
              <a:chOff x="2078" y="1438"/>
              <a:chExt cx="1615" cy="1972"/>
            </a:xfrm>
          </p:grpSpPr>
          <p:sp>
            <p:nvSpPr>
              <p:cNvPr id="154" name="Oval 20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sz="1700" b="1"/>
              </a:p>
            </p:txBody>
          </p:sp>
          <p:sp>
            <p:nvSpPr>
              <p:cNvPr id="155" name="Oval 21"/>
              <p:cNvSpPr>
                <a:spLocks noChangeArrowheads="1"/>
              </p:cNvSpPr>
              <p:nvPr/>
            </p:nvSpPr>
            <p:spPr bwMode="gray">
              <a:xfrm>
                <a:off x="2170" y="164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sz="1700" b="1"/>
              </a:p>
            </p:txBody>
          </p:sp>
          <p:sp>
            <p:nvSpPr>
              <p:cNvPr id="156" name="Oval 22"/>
              <p:cNvSpPr>
                <a:spLocks noChangeArrowheads="1"/>
              </p:cNvSpPr>
              <p:nvPr/>
            </p:nvSpPr>
            <p:spPr bwMode="gray">
              <a:xfrm>
                <a:off x="2254" y="1564"/>
                <a:ext cx="613" cy="1846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157" name="Oval 23"/>
              <p:cNvSpPr>
                <a:spLocks noChangeArrowheads="1"/>
              </p:cNvSpPr>
              <p:nvPr/>
            </p:nvSpPr>
            <p:spPr bwMode="gray">
              <a:xfrm>
                <a:off x="2254" y="1564"/>
                <a:ext cx="613" cy="1846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158" name="Oval 24"/>
              <p:cNvSpPr>
                <a:spLocks noChangeArrowheads="1"/>
              </p:cNvSpPr>
              <p:nvPr/>
            </p:nvSpPr>
            <p:spPr bwMode="gray">
              <a:xfrm>
                <a:off x="2337" y="1564"/>
                <a:ext cx="1096" cy="1846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159" name="Oval 25"/>
              <p:cNvSpPr>
                <a:spLocks noChangeArrowheads="1"/>
              </p:cNvSpPr>
              <p:nvPr/>
            </p:nvSpPr>
            <p:spPr bwMode="gray">
              <a:xfrm>
                <a:off x="2337" y="1438"/>
                <a:ext cx="1096" cy="1846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 sz="1700" b="1"/>
              </a:p>
            </p:txBody>
          </p:sp>
        </p:grpSp>
      </p:grpSp>
      <p:grpSp>
        <p:nvGrpSpPr>
          <p:cNvPr id="6" name="Группа 5"/>
          <p:cNvGrpSpPr/>
          <p:nvPr/>
        </p:nvGrpSpPr>
        <p:grpSpPr>
          <a:xfrm>
            <a:off x="1300364" y="2178187"/>
            <a:ext cx="9536745" cy="534067"/>
            <a:chOff x="64057" y="2132856"/>
            <a:chExt cx="9007565" cy="534067"/>
          </a:xfrm>
        </p:grpSpPr>
        <p:sp>
          <p:nvSpPr>
            <p:cNvPr id="20" name="AutoShape 18"/>
            <p:cNvSpPr>
              <a:spLocks noChangeArrowheads="1"/>
            </p:cNvSpPr>
            <p:nvPr/>
          </p:nvSpPr>
          <p:spPr bwMode="gray">
            <a:xfrm>
              <a:off x="175238" y="2132856"/>
              <a:ext cx="8896384" cy="45720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28575" algn="ctr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700" b="1" dirty="0">
                  <a:solidFill>
                    <a:srgbClr val="000000"/>
                  </a:solidFill>
                </a:rPr>
                <a:t>       </a:t>
              </a:r>
              <a:r>
                <a:rPr lang="ru-RU" sz="1700" b="1" dirty="0"/>
                <a:t>электронный </a:t>
              </a:r>
              <a:r>
                <a:rPr lang="ru-RU" sz="1700" b="1" u="sng" dirty="0"/>
                <a:t>документооборот</a:t>
              </a:r>
              <a:r>
                <a:rPr lang="ru-RU" sz="1700" b="1" dirty="0"/>
                <a:t> (маршрутизация, контроль) на всех уровнях;</a:t>
              </a:r>
              <a:endParaRPr lang="en-US" sz="1700" b="1" dirty="0"/>
            </a:p>
          </p:txBody>
        </p:sp>
        <p:grpSp>
          <p:nvGrpSpPr>
            <p:cNvPr id="160" name="Group 19"/>
            <p:cNvGrpSpPr>
              <a:grpSpLocks/>
            </p:cNvGrpSpPr>
            <p:nvPr/>
          </p:nvGrpSpPr>
          <p:grpSpPr bwMode="auto">
            <a:xfrm>
              <a:off x="64057" y="2169215"/>
              <a:ext cx="684086" cy="497708"/>
              <a:chOff x="2078" y="1488"/>
              <a:chExt cx="1615" cy="1999"/>
            </a:xfrm>
          </p:grpSpPr>
          <p:sp>
            <p:nvSpPr>
              <p:cNvPr id="161" name="Oval 20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sz="1700" b="1"/>
              </a:p>
            </p:txBody>
          </p:sp>
          <p:sp>
            <p:nvSpPr>
              <p:cNvPr id="162" name="Oval 21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sz="1700" b="1"/>
              </a:p>
            </p:txBody>
          </p:sp>
          <p:sp>
            <p:nvSpPr>
              <p:cNvPr id="163" name="Oval 22"/>
              <p:cNvSpPr>
                <a:spLocks noChangeArrowheads="1"/>
              </p:cNvSpPr>
              <p:nvPr/>
            </p:nvSpPr>
            <p:spPr bwMode="gray">
              <a:xfrm>
                <a:off x="2254" y="1488"/>
                <a:ext cx="613" cy="1999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164" name="Oval 23"/>
              <p:cNvSpPr>
                <a:spLocks noChangeArrowheads="1"/>
              </p:cNvSpPr>
              <p:nvPr/>
            </p:nvSpPr>
            <p:spPr bwMode="gray">
              <a:xfrm>
                <a:off x="2254" y="1488"/>
                <a:ext cx="613" cy="1999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165" name="Oval 24"/>
              <p:cNvSpPr>
                <a:spLocks noChangeArrowheads="1"/>
              </p:cNvSpPr>
              <p:nvPr/>
            </p:nvSpPr>
            <p:spPr bwMode="gray">
              <a:xfrm>
                <a:off x="2337" y="1488"/>
                <a:ext cx="1096" cy="1999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166" name="Oval 25"/>
              <p:cNvSpPr>
                <a:spLocks noChangeArrowheads="1"/>
              </p:cNvSpPr>
              <p:nvPr/>
            </p:nvSpPr>
            <p:spPr bwMode="gray">
              <a:xfrm>
                <a:off x="2337" y="1488"/>
                <a:ext cx="1096" cy="1999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 sz="1700" b="1"/>
              </a:p>
            </p:txBody>
          </p:sp>
        </p:grpSp>
      </p:grpSp>
      <p:grpSp>
        <p:nvGrpSpPr>
          <p:cNvPr id="5" name="Группа 4"/>
          <p:cNvGrpSpPr/>
          <p:nvPr/>
        </p:nvGrpSpPr>
        <p:grpSpPr>
          <a:xfrm>
            <a:off x="1284757" y="2711026"/>
            <a:ext cx="9567928" cy="534067"/>
            <a:chOff x="34604" y="2636912"/>
            <a:chExt cx="9037018" cy="534067"/>
          </a:xfrm>
        </p:grpSpPr>
        <p:sp>
          <p:nvSpPr>
            <p:cNvPr id="28" name="AutoShape 26"/>
            <p:cNvSpPr>
              <a:spLocks noChangeArrowheads="1"/>
            </p:cNvSpPr>
            <p:nvPr/>
          </p:nvSpPr>
          <p:spPr bwMode="gray">
            <a:xfrm>
              <a:off x="175238" y="2636912"/>
              <a:ext cx="8896384" cy="45720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28575" algn="ctr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lvl="0"/>
              <a:r>
                <a:rPr lang="ru-RU" sz="1700" b="1" dirty="0">
                  <a:solidFill>
                    <a:srgbClr val="000000"/>
                  </a:solidFill>
                </a:rPr>
                <a:t>       </a:t>
              </a:r>
              <a:r>
                <a:rPr lang="ru-RU" sz="1700" b="1" dirty="0"/>
                <a:t>автоматизацию работы </a:t>
              </a:r>
              <a:r>
                <a:rPr lang="ru-RU" sz="1700" b="1" u="sng" dirty="0"/>
                <a:t>отдела кадров</a:t>
              </a:r>
              <a:r>
                <a:rPr lang="ru-RU" sz="1700" b="1" dirty="0"/>
                <a:t>; </a:t>
              </a:r>
            </a:p>
          </p:txBody>
        </p:sp>
        <p:grpSp>
          <p:nvGrpSpPr>
            <p:cNvPr id="167" name="Group 19"/>
            <p:cNvGrpSpPr>
              <a:grpSpLocks/>
            </p:cNvGrpSpPr>
            <p:nvPr/>
          </p:nvGrpSpPr>
          <p:grpSpPr bwMode="auto">
            <a:xfrm>
              <a:off x="34604" y="2673271"/>
              <a:ext cx="684086" cy="497708"/>
              <a:chOff x="2078" y="1488"/>
              <a:chExt cx="1615" cy="1999"/>
            </a:xfrm>
          </p:grpSpPr>
          <p:sp>
            <p:nvSpPr>
              <p:cNvPr id="168" name="Oval 20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sz="1700" b="1"/>
              </a:p>
            </p:txBody>
          </p:sp>
          <p:sp>
            <p:nvSpPr>
              <p:cNvPr id="169" name="Oval 21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sz="1700" b="1"/>
              </a:p>
            </p:txBody>
          </p:sp>
          <p:sp>
            <p:nvSpPr>
              <p:cNvPr id="170" name="Oval 22"/>
              <p:cNvSpPr>
                <a:spLocks noChangeArrowheads="1"/>
              </p:cNvSpPr>
              <p:nvPr/>
            </p:nvSpPr>
            <p:spPr bwMode="gray">
              <a:xfrm>
                <a:off x="2254" y="1488"/>
                <a:ext cx="613" cy="1999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171" name="Oval 23"/>
              <p:cNvSpPr>
                <a:spLocks noChangeArrowheads="1"/>
              </p:cNvSpPr>
              <p:nvPr/>
            </p:nvSpPr>
            <p:spPr bwMode="gray">
              <a:xfrm>
                <a:off x="2254" y="1488"/>
                <a:ext cx="613" cy="1999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172" name="Oval 24"/>
              <p:cNvSpPr>
                <a:spLocks noChangeArrowheads="1"/>
              </p:cNvSpPr>
              <p:nvPr/>
            </p:nvSpPr>
            <p:spPr bwMode="gray">
              <a:xfrm>
                <a:off x="2337" y="1488"/>
                <a:ext cx="1096" cy="1999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173" name="Oval 25"/>
              <p:cNvSpPr>
                <a:spLocks noChangeArrowheads="1"/>
              </p:cNvSpPr>
              <p:nvPr/>
            </p:nvSpPr>
            <p:spPr bwMode="gray">
              <a:xfrm>
                <a:off x="2337" y="1488"/>
                <a:ext cx="1096" cy="1999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 sz="1700" b="1"/>
              </a:p>
            </p:txBody>
          </p:sp>
        </p:grpSp>
      </p:grpSp>
      <p:grpSp>
        <p:nvGrpSpPr>
          <p:cNvPr id="3" name="Группа 2"/>
          <p:cNvGrpSpPr/>
          <p:nvPr/>
        </p:nvGrpSpPr>
        <p:grpSpPr>
          <a:xfrm>
            <a:off x="1318975" y="3243865"/>
            <a:ext cx="9499556" cy="534067"/>
            <a:chOff x="64057" y="3212976"/>
            <a:chExt cx="8972439" cy="534067"/>
          </a:xfrm>
        </p:grpSpPr>
        <p:sp>
          <p:nvSpPr>
            <p:cNvPr id="36" name="AutoShape 34"/>
            <p:cNvSpPr>
              <a:spLocks noChangeArrowheads="1"/>
            </p:cNvSpPr>
            <p:nvPr/>
          </p:nvSpPr>
          <p:spPr bwMode="gray">
            <a:xfrm>
              <a:off x="140112" y="3212976"/>
              <a:ext cx="8896384" cy="45720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28575" algn="ctr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700" b="1" dirty="0">
                  <a:solidFill>
                    <a:srgbClr val="000000"/>
                  </a:solidFill>
                </a:rPr>
                <a:t>        </a:t>
              </a:r>
              <a:r>
                <a:rPr lang="ru-RU" sz="1700" b="1" dirty="0"/>
                <a:t>автоматизацию формирования и мониторинг выполнения </a:t>
              </a:r>
              <a:r>
                <a:rPr lang="ru-RU" sz="1700" b="1" u="sng" dirty="0"/>
                <a:t>учебных планов</a:t>
              </a:r>
              <a:r>
                <a:rPr lang="ru-RU" sz="1700" b="1" dirty="0"/>
                <a:t>;</a:t>
              </a:r>
              <a:endParaRPr lang="en-US" sz="1700" b="1" dirty="0"/>
            </a:p>
          </p:txBody>
        </p:sp>
        <p:grpSp>
          <p:nvGrpSpPr>
            <p:cNvPr id="174" name="Group 19"/>
            <p:cNvGrpSpPr>
              <a:grpSpLocks/>
            </p:cNvGrpSpPr>
            <p:nvPr/>
          </p:nvGrpSpPr>
          <p:grpSpPr bwMode="auto">
            <a:xfrm>
              <a:off x="64057" y="3249335"/>
              <a:ext cx="684086" cy="497708"/>
              <a:chOff x="2078" y="1488"/>
              <a:chExt cx="1615" cy="1999"/>
            </a:xfrm>
          </p:grpSpPr>
          <p:sp>
            <p:nvSpPr>
              <p:cNvPr id="175" name="Oval 20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sz="1700" b="1"/>
              </a:p>
            </p:txBody>
          </p:sp>
          <p:sp>
            <p:nvSpPr>
              <p:cNvPr id="176" name="Oval 21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sz="1700" b="1"/>
              </a:p>
            </p:txBody>
          </p:sp>
          <p:sp>
            <p:nvSpPr>
              <p:cNvPr id="177" name="Oval 22"/>
              <p:cNvSpPr>
                <a:spLocks noChangeArrowheads="1"/>
              </p:cNvSpPr>
              <p:nvPr/>
            </p:nvSpPr>
            <p:spPr bwMode="gray">
              <a:xfrm>
                <a:off x="2254" y="1488"/>
                <a:ext cx="613" cy="1999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178" name="Oval 23"/>
              <p:cNvSpPr>
                <a:spLocks noChangeArrowheads="1"/>
              </p:cNvSpPr>
              <p:nvPr/>
            </p:nvSpPr>
            <p:spPr bwMode="gray">
              <a:xfrm>
                <a:off x="2254" y="1488"/>
                <a:ext cx="613" cy="1999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179" name="Oval 24"/>
              <p:cNvSpPr>
                <a:spLocks noChangeArrowheads="1"/>
              </p:cNvSpPr>
              <p:nvPr/>
            </p:nvSpPr>
            <p:spPr bwMode="gray">
              <a:xfrm>
                <a:off x="2337" y="1488"/>
                <a:ext cx="1096" cy="1999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180" name="Oval 25"/>
              <p:cNvSpPr>
                <a:spLocks noChangeArrowheads="1"/>
              </p:cNvSpPr>
              <p:nvPr/>
            </p:nvSpPr>
            <p:spPr bwMode="gray">
              <a:xfrm>
                <a:off x="2337" y="1488"/>
                <a:ext cx="1096" cy="1999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 sz="1700" b="1"/>
              </a:p>
            </p:txBody>
          </p:sp>
        </p:grpSp>
      </p:grpSp>
      <p:grpSp>
        <p:nvGrpSpPr>
          <p:cNvPr id="9" name="Группа 8"/>
          <p:cNvGrpSpPr/>
          <p:nvPr/>
        </p:nvGrpSpPr>
        <p:grpSpPr>
          <a:xfrm>
            <a:off x="1303368" y="3776704"/>
            <a:ext cx="9530739" cy="534067"/>
            <a:chOff x="34604" y="3968493"/>
            <a:chExt cx="9001892" cy="534067"/>
          </a:xfrm>
        </p:grpSpPr>
        <p:sp>
          <p:nvSpPr>
            <p:cNvPr id="44" name="AutoShape 34"/>
            <p:cNvSpPr>
              <a:spLocks noChangeArrowheads="1"/>
            </p:cNvSpPr>
            <p:nvPr/>
          </p:nvSpPr>
          <p:spPr bwMode="gray">
            <a:xfrm>
              <a:off x="140112" y="3968493"/>
              <a:ext cx="8896384" cy="45720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28575" algn="ctr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700" b="1" dirty="0">
                  <a:solidFill>
                    <a:srgbClr val="000000"/>
                  </a:solidFill>
                </a:rPr>
                <a:t>        </a:t>
              </a:r>
              <a:r>
                <a:rPr lang="ru-RU" sz="1700" b="1" dirty="0"/>
                <a:t>автоматизацию планирования и контроля выполнения </a:t>
              </a:r>
              <a:r>
                <a:rPr lang="ru-RU" sz="1700" b="1" u="sng" dirty="0"/>
                <a:t>тарификации</a:t>
              </a:r>
              <a:r>
                <a:rPr lang="ru-RU" sz="1700" b="1" dirty="0"/>
                <a:t>;</a:t>
              </a:r>
              <a:endParaRPr lang="en-US" sz="1700" b="1" dirty="0"/>
            </a:p>
          </p:txBody>
        </p:sp>
        <p:grpSp>
          <p:nvGrpSpPr>
            <p:cNvPr id="181" name="Group 19"/>
            <p:cNvGrpSpPr>
              <a:grpSpLocks/>
            </p:cNvGrpSpPr>
            <p:nvPr/>
          </p:nvGrpSpPr>
          <p:grpSpPr bwMode="auto">
            <a:xfrm>
              <a:off x="34604" y="4004852"/>
              <a:ext cx="684086" cy="497708"/>
              <a:chOff x="2078" y="1488"/>
              <a:chExt cx="1615" cy="1999"/>
            </a:xfrm>
          </p:grpSpPr>
          <p:sp>
            <p:nvSpPr>
              <p:cNvPr id="182" name="Oval 20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sz="1700" b="1"/>
              </a:p>
            </p:txBody>
          </p:sp>
          <p:sp>
            <p:nvSpPr>
              <p:cNvPr id="183" name="Oval 21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sz="1700" b="1"/>
              </a:p>
            </p:txBody>
          </p:sp>
          <p:sp>
            <p:nvSpPr>
              <p:cNvPr id="184" name="Oval 22"/>
              <p:cNvSpPr>
                <a:spLocks noChangeArrowheads="1"/>
              </p:cNvSpPr>
              <p:nvPr/>
            </p:nvSpPr>
            <p:spPr bwMode="gray">
              <a:xfrm>
                <a:off x="2254" y="1488"/>
                <a:ext cx="613" cy="1999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185" name="Oval 23"/>
              <p:cNvSpPr>
                <a:spLocks noChangeArrowheads="1"/>
              </p:cNvSpPr>
              <p:nvPr/>
            </p:nvSpPr>
            <p:spPr bwMode="gray">
              <a:xfrm>
                <a:off x="2254" y="1488"/>
                <a:ext cx="613" cy="1999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186" name="Oval 24"/>
              <p:cNvSpPr>
                <a:spLocks noChangeArrowheads="1"/>
              </p:cNvSpPr>
              <p:nvPr/>
            </p:nvSpPr>
            <p:spPr bwMode="gray">
              <a:xfrm>
                <a:off x="2337" y="1488"/>
                <a:ext cx="1096" cy="1999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187" name="Oval 25"/>
              <p:cNvSpPr>
                <a:spLocks noChangeArrowheads="1"/>
              </p:cNvSpPr>
              <p:nvPr/>
            </p:nvSpPr>
            <p:spPr bwMode="gray">
              <a:xfrm>
                <a:off x="2337" y="1488"/>
                <a:ext cx="1096" cy="1999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 sz="1700" b="1"/>
              </a:p>
            </p:txBody>
          </p:sp>
        </p:grpSp>
      </p:grpSp>
      <p:grpSp>
        <p:nvGrpSpPr>
          <p:cNvPr id="10" name="Группа 9"/>
          <p:cNvGrpSpPr/>
          <p:nvPr/>
        </p:nvGrpSpPr>
        <p:grpSpPr>
          <a:xfrm>
            <a:off x="1303368" y="4309543"/>
            <a:ext cx="9530739" cy="562577"/>
            <a:chOff x="34604" y="4544557"/>
            <a:chExt cx="9001892" cy="562577"/>
          </a:xfrm>
        </p:grpSpPr>
        <p:sp>
          <p:nvSpPr>
            <p:cNvPr id="52" name="AutoShape 34"/>
            <p:cNvSpPr>
              <a:spLocks noChangeArrowheads="1"/>
            </p:cNvSpPr>
            <p:nvPr/>
          </p:nvSpPr>
          <p:spPr bwMode="gray">
            <a:xfrm>
              <a:off x="140112" y="4544557"/>
              <a:ext cx="8896384" cy="45720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28575" algn="ctr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lvl="0"/>
              <a:r>
                <a:rPr lang="ru-RU" sz="1700" b="1" dirty="0">
                  <a:solidFill>
                    <a:srgbClr val="000000"/>
                  </a:solidFill>
                </a:rPr>
                <a:t>        </a:t>
              </a:r>
              <a:r>
                <a:rPr lang="ru-RU" sz="1700" b="1" dirty="0"/>
                <a:t>комплексную автоматизацию составления </a:t>
              </a:r>
              <a:r>
                <a:rPr lang="ru-RU" sz="1700" b="1" u="sng" dirty="0"/>
                <a:t>расписания</a:t>
              </a:r>
              <a:r>
                <a:rPr lang="ru-RU" sz="1700" b="1" dirty="0"/>
                <a:t>; </a:t>
              </a:r>
            </a:p>
          </p:txBody>
        </p:sp>
        <p:grpSp>
          <p:nvGrpSpPr>
            <p:cNvPr id="188" name="Group 19"/>
            <p:cNvGrpSpPr>
              <a:grpSpLocks/>
            </p:cNvGrpSpPr>
            <p:nvPr/>
          </p:nvGrpSpPr>
          <p:grpSpPr bwMode="auto">
            <a:xfrm>
              <a:off x="34604" y="4609426"/>
              <a:ext cx="684086" cy="497708"/>
              <a:chOff x="2078" y="1488"/>
              <a:chExt cx="1615" cy="1999"/>
            </a:xfrm>
          </p:grpSpPr>
          <p:sp>
            <p:nvSpPr>
              <p:cNvPr id="189" name="Oval 20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sz="1700" b="1"/>
              </a:p>
            </p:txBody>
          </p:sp>
          <p:sp>
            <p:nvSpPr>
              <p:cNvPr id="190" name="Oval 21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sz="1700" b="1"/>
              </a:p>
            </p:txBody>
          </p:sp>
          <p:sp>
            <p:nvSpPr>
              <p:cNvPr id="191" name="Oval 22"/>
              <p:cNvSpPr>
                <a:spLocks noChangeArrowheads="1"/>
              </p:cNvSpPr>
              <p:nvPr/>
            </p:nvSpPr>
            <p:spPr bwMode="gray">
              <a:xfrm>
                <a:off x="2254" y="1488"/>
                <a:ext cx="613" cy="1999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192" name="Oval 23"/>
              <p:cNvSpPr>
                <a:spLocks noChangeArrowheads="1"/>
              </p:cNvSpPr>
              <p:nvPr/>
            </p:nvSpPr>
            <p:spPr bwMode="gray">
              <a:xfrm>
                <a:off x="2254" y="1488"/>
                <a:ext cx="613" cy="1999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193" name="Oval 24"/>
              <p:cNvSpPr>
                <a:spLocks noChangeArrowheads="1"/>
              </p:cNvSpPr>
              <p:nvPr/>
            </p:nvSpPr>
            <p:spPr bwMode="gray">
              <a:xfrm>
                <a:off x="2337" y="1488"/>
                <a:ext cx="1096" cy="1999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194" name="Oval 25"/>
              <p:cNvSpPr>
                <a:spLocks noChangeArrowheads="1"/>
              </p:cNvSpPr>
              <p:nvPr/>
            </p:nvSpPr>
            <p:spPr bwMode="gray">
              <a:xfrm>
                <a:off x="2337" y="1488"/>
                <a:ext cx="1096" cy="1999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 sz="1700" b="1"/>
              </a:p>
            </p:txBody>
          </p:sp>
        </p:grpSp>
      </p:grpSp>
      <p:grpSp>
        <p:nvGrpSpPr>
          <p:cNvPr id="11" name="Группа 10"/>
          <p:cNvGrpSpPr/>
          <p:nvPr/>
        </p:nvGrpSpPr>
        <p:grpSpPr>
          <a:xfrm>
            <a:off x="1319084" y="4870892"/>
            <a:ext cx="9499334" cy="562577"/>
            <a:chOff x="64266" y="5104656"/>
            <a:chExt cx="8972230" cy="562577"/>
          </a:xfrm>
        </p:grpSpPr>
        <p:sp>
          <p:nvSpPr>
            <p:cNvPr id="60" name="AutoShape 34"/>
            <p:cNvSpPr>
              <a:spLocks noChangeArrowheads="1"/>
            </p:cNvSpPr>
            <p:nvPr/>
          </p:nvSpPr>
          <p:spPr bwMode="gray">
            <a:xfrm>
              <a:off x="140112" y="5104656"/>
              <a:ext cx="8896384" cy="45720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28575" algn="ctr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700" b="1" dirty="0">
                  <a:solidFill>
                    <a:srgbClr val="000000"/>
                  </a:solidFill>
                </a:rPr>
                <a:t>        быстрое </a:t>
              </a:r>
              <a:r>
                <a:rPr lang="ru-RU" sz="1700" b="1" dirty="0"/>
                <a:t>формирование в автоматическом режиме </a:t>
              </a:r>
              <a:r>
                <a:rPr lang="ru-RU" sz="1700" b="1" u="sng" dirty="0"/>
                <a:t>отчетов по запросам</a:t>
              </a:r>
              <a:r>
                <a:rPr lang="ru-RU" sz="1700" b="1" dirty="0"/>
                <a:t>;</a:t>
              </a:r>
              <a:endParaRPr lang="en-US" sz="1700" b="1" dirty="0"/>
            </a:p>
          </p:txBody>
        </p:sp>
        <p:grpSp>
          <p:nvGrpSpPr>
            <p:cNvPr id="195" name="Group 19"/>
            <p:cNvGrpSpPr>
              <a:grpSpLocks/>
            </p:cNvGrpSpPr>
            <p:nvPr/>
          </p:nvGrpSpPr>
          <p:grpSpPr bwMode="auto">
            <a:xfrm>
              <a:off x="64266" y="5169525"/>
              <a:ext cx="684086" cy="497708"/>
              <a:chOff x="2078" y="1488"/>
              <a:chExt cx="1615" cy="1999"/>
            </a:xfrm>
          </p:grpSpPr>
          <p:sp>
            <p:nvSpPr>
              <p:cNvPr id="196" name="Oval 20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sz="1700" b="1"/>
              </a:p>
            </p:txBody>
          </p:sp>
          <p:sp>
            <p:nvSpPr>
              <p:cNvPr id="197" name="Oval 21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sz="1700" b="1"/>
              </a:p>
            </p:txBody>
          </p:sp>
          <p:sp>
            <p:nvSpPr>
              <p:cNvPr id="198" name="Oval 22"/>
              <p:cNvSpPr>
                <a:spLocks noChangeArrowheads="1"/>
              </p:cNvSpPr>
              <p:nvPr/>
            </p:nvSpPr>
            <p:spPr bwMode="gray">
              <a:xfrm>
                <a:off x="2254" y="1488"/>
                <a:ext cx="613" cy="1999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199" name="Oval 23"/>
              <p:cNvSpPr>
                <a:spLocks noChangeArrowheads="1"/>
              </p:cNvSpPr>
              <p:nvPr/>
            </p:nvSpPr>
            <p:spPr bwMode="gray">
              <a:xfrm>
                <a:off x="2254" y="1488"/>
                <a:ext cx="613" cy="1999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200" name="Oval 24"/>
              <p:cNvSpPr>
                <a:spLocks noChangeArrowheads="1"/>
              </p:cNvSpPr>
              <p:nvPr/>
            </p:nvSpPr>
            <p:spPr bwMode="gray">
              <a:xfrm>
                <a:off x="2337" y="1488"/>
                <a:ext cx="1096" cy="1999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201" name="Oval 25"/>
              <p:cNvSpPr>
                <a:spLocks noChangeArrowheads="1"/>
              </p:cNvSpPr>
              <p:nvPr/>
            </p:nvSpPr>
            <p:spPr bwMode="gray">
              <a:xfrm>
                <a:off x="2337" y="1488"/>
                <a:ext cx="1096" cy="1999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 sz="1700" b="1"/>
              </a:p>
            </p:txBody>
          </p:sp>
        </p:grpSp>
      </p:grpSp>
      <p:grpSp>
        <p:nvGrpSpPr>
          <p:cNvPr id="13" name="Группа 12"/>
          <p:cNvGrpSpPr/>
          <p:nvPr/>
        </p:nvGrpSpPr>
        <p:grpSpPr>
          <a:xfrm>
            <a:off x="1319195" y="5432241"/>
            <a:ext cx="9499112" cy="534067"/>
            <a:chOff x="64476" y="5696685"/>
            <a:chExt cx="8972020" cy="534067"/>
          </a:xfrm>
        </p:grpSpPr>
        <p:sp>
          <p:nvSpPr>
            <p:cNvPr id="68" name="AutoShape 34"/>
            <p:cNvSpPr>
              <a:spLocks noChangeArrowheads="1"/>
            </p:cNvSpPr>
            <p:nvPr/>
          </p:nvSpPr>
          <p:spPr bwMode="gray">
            <a:xfrm>
              <a:off x="140112" y="5696685"/>
              <a:ext cx="8896384" cy="45720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28575" algn="ctr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700" b="1" dirty="0">
                  <a:solidFill>
                    <a:srgbClr val="000000"/>
                  </a:solidFill>
                </a:rPr>
                <a:t>        </a:t>
              </a:r>
              <a:r>
                <a:rPr lang="ru-RU" sz="1700" b="1" dirty="0"/>
                <a:t>формирование и печать </a:t>
              </a:r>
              <a:r>
                <a:rPr lang="ru-RU" sz="1700" b="1" u="sng" dirty="0"/>
                <a:t>документов об образовании</a:t>
              </a:r>
              <a:r>
                <a:rPr lang="ru-RU" sz="1700" b="1" dirty="0"/>
                <a:t>;</a:t>
              </a:r>
              <a:endParaRPr lang="en-US" sz="1700" b="1" dirty="0"/>
            </a:p>
          </p:txBody>
        </p:sp>
        <p:grpSp>
          <p:nvGrpSpPr>
            <p:cNvPr id="202" name="Group 19"/>
            <p:cNvGrpSpPr>
              <a:grpSpLocks/>
            </p:cNvGrpSpPr>
            <p:nvPr/>
          </p:nvGrpSpPr>
          <p:grpSpPr bwMode="auto">
            <a:xfrm>
              <a:off x="64476" y="5733044"/>
              <a:ext cx="684086" cy="497708"/>
              <a:chOff x="2078" y="1488"/>
              <a:chExt cx="1615" cy="1999"/>
            </a:xfrm>
          </p:grpSpPr>
          <p:sp>
            <p:nvSpPr>
              <p:cNvPr id="203" name="Oval 20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sz="1700" b="1"/>
              </a:p>
            </p:txBody>
          </p:sp>
          <p:sp>
            <p:nvSpPr>
              <p:cNvPr id="204" name="Oval 21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sz="1700" b="1"/>
              </a:p>
            </p:txBody>
          </p:sp>
          <p:sp>
            <p:nvSpPr>
              <p:cNvPr id="205" name="Oval 22"/>
              <p:cNvSpPr>
                <a:spLocks noChangeArrowheads="1"/>
              </p:cNvSpPr>
              <p:nvPr/>
            </p:nvSpPr>
            <p:spPr bwMode="gray">
              <a:xfrm>
                <a:off x="2254" y="1488"/>
                <a:ext cx="613" cy="1999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206" name="Oval 23"/>
              <p:cNvSpPr>
                <a:spLocks noChangeArrowheads="1"/>
              </p:cNvSpPr>
              <p:nvPr/>
            </p:nvSpPr>
            <p:spPr bwMode="gray">
              <a:xfrm>
                <a:off x="2254" y="1488"/>
                <a:ext cx="613" cy="1999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207" name="Oval 24"/>
              <p:cNvSpPr>
                <a:spLocks noChangeArrowheads="1"/>
              </p:cNvSpPr>
              <p:nvPr/>
            </p:nvSpPr>
            <p:spPr bwMode="gray">
              <a:xfrm>
                <a:off x="2337" y="1488"/>
                <a:ext cx="1096" cy="1999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208" name="Oval 25"/>
              <p:cNvSpPr>
                <a:spLocks noChangeArrowheads="1"/>
              </p:cNvSpPr>
              <p:nvPr/>
            </p:nvSpPr>
            <p:spPr bwMode="gray">
              <a:xfrm>
                <a:off x="2337" y="1488"/>
                <a:ext cx="1096" cy="1999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 sz="1700" b="1"/>
              </a:p>
            </p:txBody>
          </p:sp>
        </p:grpSp>
      </p:grpSp>
      <p:grpSp>
        <p:nvGrpSpPr>
          <p:cNvPr id="84" name="Группа 83"/>
          <p:cNvGrpSpPr/>
          <p:nvPr/>
        </p:nvGrpSpPr>
        <p:grpSpPr>
          <a:xfrm>
            <a:off x="1319195" y="5965082"/>
            <a:ext cx="9499112" cy="534067"/>
            <a:chOff x="64476" y="5696685"/>
            <a:chExt cx="8972020" cy="534067"/>
          </a:xfrm>
        </p:grpSpPr>
        <p:sp>
          <p:nvSpPr>
            <p:cNvPr id="85" name="AutoShape 34"/>
            <p:cNvSpPr>
              <a:spLocks noChangeArrowheads="1"/>
            </p:cNvSpPr>
            <p:nvPr/>
          </p:nvSpPr>
          <p:spPr bwMode="gray">
            <a:xfrm>
              <a:off x="140112" y="5696685"/>
              <a:ext cx="8896384" cy="45720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28575" algn="ctr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700" b="1" dirty="0">
                  <a:solidFill>
                    <a:srgbClr val="000000"/>
                  </a:solidFill>
                </a:rPr>
                <a:t>        </a:t>
              </a:r>
              <a:r>
                <a:rPr lang="ru-RU" sz="1700" b="1" dirty="0"/>
                <a:t>ведение </a:t>
              </a:r>
              <a:r>
                <a:rPr lang="ru-RU" sz="1700" b="1" u="sng" dirty="0"/>
                <a:t>электронных журналов</a:t>
              </a:r>
              <a:r>
                <a:rPr lang="ru-RU" sz="1700" b="1" dirty="0"/>
                <a:t> в любой системе оценивания и др.</a:t>
              </a:r>
              <a:endParaRPr lang="en-US" sz="1700" b="1" dirty="0"/>
            </a:p>
          </p:txBody>
        </p:sp>
        <p:grpSp>
          <p:nvGrpSpPr>
            <p:cNvPr id="86" name="Group 19"/>
            <p:cNvGrpSpPr>
              <a:grpSpLocks/>
            </p:cNvGrpSpPr>
            <p:nvPr/>
          </p:nvGrpSpPr>
          <p:grpSpPr bwMode="auto">
            <a:xfrm>
              <a:off x="64476" y="5733044"/>
              <a:ext cx="684086" cy="497708"/>
              <a:chOff x="2078" y="1488"/>
              <a:chExt cx="1615" cy="1999"/>
            </a:xfrm>
          </p:grpSpPr>
          <p:sp>
            <p:nvSpPr>
              <p:cNvPr id="87" name="Oval 20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sz="1700" b="1"/>
              </a:p>
            </p:txBody>
          </p:sp>
          <p:sp>
            <p:nvSpPr>
              <p:cNvPr id="88" name="Oval 21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sz="1700" b="1"/>
              </a:p>
            </p:txBody>
          </p:sp>
          <p:sp>
            <p:nvSpPr>
              <p:cNvPr id="89" name="Oval 22"/>
              <p:cNvSpPr>
                <a:spLocks noChangeArrowheads="1"/>
              </p:cNvSpPr>
              <p:nvPr/>
            </p:nvSpPr>
            <p:spPr bwMode="gray">
              <a:xfrm>
                <a:off x="2254" y="1488"/>
                <a:ext cx="613" cy="1999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90" name="Oval 23"/>
              <p:cNvSpPr>
                <a:spLocks noChangeArrowheads="1"/>
              </p:cNvSpPr>
              <p:nvPr/>
            </p:nvSpPr>
            <p:spPr bwMode="gray">
              <a:xfrm>
                <a:off x="2254" y="1488"/>
                <a:ext cx="613" cy="1999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91" name="Oval 24"/>
              <p:cNvSpPr>
                <a:spLocks noChangeArrowheads="1"/>
              </p:cNvSpPr>
              <p:nvPr/>
            </p:nvSpPr>
            <p:spPr bwMode="gray">
              <a:xfrm>
                <a:off x="2337" y="1488"/>
                <a:ext cx="1096" cy="1999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 sz="1700" b="1"/>
              </a:p>
            </p:txBody>
          </p:sp>
          <p:sp>
            <p:nvSpPr>
              <p:cNvPr id="92" name="Oval 25"/>
              <p:cNvSpPr>
                <a:spLocks noChangeArrowheads="1"/>
              </p:cNvSpPr>
              <p:nvPr/>
            </p:nvSpPr>
            <p:spPr bwMode="gray">
              <a:xfrm>
                <a:off x="2337" y="1488"/>
                <a:ext cx="1096" cy="1999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 sz="1700" b="1"/>
              </a:p>
            </p:txBody>
          </p:sp>
        </p:grpSp>
      </p:grpSp>
      <p:sp>
        <p:nvSpPr>
          <p:cNvPr id="93" name="Прямоугольник 92"/>
          <p:cNvSpPr/>
          <p:nvPr/>
        </p:nvSpPr>
        <p:spPr>
          <a:xfrm>
            <a:off x="8365523" y="6479704"/>
            <a:ext cx="21914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www.procollege.ru</a:t>
            </a:r>
            <a:endParaRPr lang="ru-RU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1278028" y="6453336"/>
            <a:ext cx="9653693" cy="395700"/>
          </a:xfrm>
          <a:prstGeom prst="flowChartAlternateProcess">
            <a:avLst/>
          </a:prstGeom>
          <a:effectLst>
            <a:glow>
              <a:schemeClr val="accent1">
                <a:alpha val="23000"/>
              </a:schemeClr>
            </a:glow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BC0000"/>
                </a:solidFill>
              </a:rPr>
              <a:t>На многих уровнях исключается работа на бумажных носителях!!!</a:t>
            </a:r>
            <a:endParaRPr lang="ru-RU" b="1" dirty="0">
              <a:solidFill>
                <a:srgbClr val="BC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6989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551" t="18335" r="18323" b="2681"/>
          <a:stretch/>
        </p:blipFill>
        <p:spPr>
          <a:xfrm>
            <a:off x="-7709" y="1018578"/>
            <a:ext cx="7752184" cy="49685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6191" t="19560" r="6988" b="46824"/>
          <a:stretch/>
        </p:blipFill>
        <p:spPr>
          <a:xfrm>
            <a:off x="0" y="4509120"/>
            <a:ext cx="10585177" cy="2304256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19336" y="563472"/>
            <a:ext cx="11521280" cy="457200"/>
          </a:xfrm>
        </p:spPr>
        <p:txBody>
          <a:bodyPr/>
          <a:lstStyle/>
          <a:p>
            <a:pPr algn="l"/>
            <a:r>
              <a:rPr lang="ru-RU" dirty="0" smtClean="0"/>
              <a:t>Работа с электронным курсом. Тестирование</a:t>
            </a:r>
            <a:endParaRPr lang="ru-RU" dirty="0"/>
          </a:p>
        </p:txBody>
      </p:sp>
      <p:sp>
        <p:nvSpPr>
          <p:cNvPr id="7" name="Плюс 6"/>
          <p:cNvSpPr/>
          <p:nvPr/>
        </p:nvSpPr>
        <p:spPr>
          <a:xfrm>
            <a:off x="6023992" y="2060848"/>
            <a:ext cx="2520280" cy="2232248"/>
          </a:xfrm>
          <a:prstGeom prst="mathPlus">
            <a:avLst/>
          </a:prstGeom>
          <a:solidFill>
            <a:srgbClr val="BC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296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4172" y="476672"/>
            <a:ext cx="12177828" cy="457200"/>
          </a:xfrm>
        </p:spPr>
        <p:txBody>
          <a:bodyPr/>
          <a:lstStyle/>
          <a:p>
            <a:pPr algn="l"/>
            <a:r>
              <a:rPr lang="ru-RU" sz="2800" dirty="0" smtClean="0"/>
              <a:t>Работа с электронным курсом. Элемент «Видеоконференция»</a:t>
            </a: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3848" t="19763" r="65332" b="44179"/>
          <a:stretch/>
        </p:blipFill>
        <p:spPr>
          <a:xfrm>
            <a:off x="14172" y="933872"/>
            <a:ext cx="4985713" cy="4707065"/>
          </a:xfrm>
          <a:prstGeom prst="rect">
            <a:avLst/>
          </a:prstGeom>
          <a:ln w="38100" cap="sq">
            <a:solidFill>
              <a:schemeClr val="tx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cxnSp>
        <p:nvCxnSpPr>
          <p:cNvPr id="7" name="Прямая со стрелкой 6"/>
          <p:cNvCxnSpPr/>
          <p:nvPr/>
        </p:nvCxnSpPr>
        <p:spPr>
          <a:xfrm flipH="1">
            <a:off x="2307518" y="1772816"/>
            <a:ext cx="1656184" cy="1656184"/>
          </a:xfrm>
          <a:prstGeom prst="straightConnector1">
            <a:avLst/>
          </a:prstGeom>
          <a:ln w="76200">
            <a:solidFill>
              <a:srgbClr val="BC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963702" y="1628800"/>
            <a:ext cx="7684604" cy="432048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218885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Вебинары</a:t>
            </a:r>
            <a:r>
              <a:rPr lang="ru-RU" dirty="0" smtClean="0"/>
              <a:t> по дисциплинам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3592" y="1124744"/>
            <a:ext cx="7977928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071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344" y="476672"/>
            <a:ext cx="11176000" cy="457200"/>
          </a:xfrm>
        </p:spPr>
        <p:txBody>
          <a:bodyPr/>
          <a:lstStyle/>
          <a:p>
            <a:pPr algn="l"/>
            <a:r>
              <a:rPr lang="ru-RU" dirty="0" smtClean="0"/>
              <a:t>Работа с электронным журналом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109" t="13665" r="30175" b="7351"/>
          <a:stretch/>
        </p:blipFill>
        <p:spPr>
          <a:xfrm>
            <a:off x="17299" y="959775"/>
            <a:ext cx="6168008" cy="547260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-1772" t="21010" r="46254" b="18061"/>
          <a:stretch/>
        </p:blipFill>
        <p:spPr>
          <a:xfrm>
            <a:off x="5807968" y="2681536"/>
            <a:ext cx="6264696" cy="417646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6182980" y="1007932"/>
            <a:ext cx="6009019" cy="156966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Любые настройки</a:t>
            </a:r>
          </a:p>
          <a:p>
            <a:pPr algn="ctr"/>
            <a:r>
              <a:rPr lang="ru-RU" sz="2400" b="1" dirty="0" smtClean="0"/>
              <a:t>в любых сочетаниях</a:t>
            </a:r>
          </a:p>
          <a:p>
            <a:pPr algn="ctr"/>
            <a:r>
              <a:rPr lang="ru-RU" sz="2400" b="1" dirty="0" smtClean="0"/>
              <a:t>любых систем и шкал оценивания  </a:t>
            </a:r>
          </a:p>
          <a:p>
            <a:pPr algn="ctr"/>
            <a:r>
              <a:rPr lang="ru-RU" sz="2400" b="1" dirty="0" smtClean="0"/>
              <a:t>для продвинутых преподавателей</a:t>
            </a:r>
            <a:endParaRPr lang="ru-RU" sz="2400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27556" t="41596" r="18107" b="30041"/>
          <a:stretch/>
        </p:blipFill>
        <p:spPr>
          <a:xfrm>
            <a:off x="2082448" y="4514070"/>
            <a:ext cx="6624736" cy="1944216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/>
          <a:srcRect l="28147" t="30041" r="15744" b="43697"/>
          <a:stretch/>
        </p:blipFill>
        <p:spPr>
          <a:xfrm>
            <a:off x="3287688" y="2554189"/>
            <a:ext cx="6840760" cy="1800200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6742818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988" t="14104" r="20974" b="6912"/>
          <a:stretch/>
        </p:blipFill>
        <p:spPr>
          <a:xfrm>
            <a:off x="32607" y="1124744"/>
            <a:ext cx="9361040" cy="532859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1344" y="476672"/>
            <a:ext cx="11176000" cy="457200"/>
          </a:xfrm>
        </p:spPr>
        <p:txBody>
          <a:bodyPr/>
          <a:lstStyle/>
          <a:p>
            <a:pPr algn="l"/>
            <a:r>
              <a:rPr lang="ru-RU" dirty="0" smtClean="0"/>
              <a:t>Работа с электронным журналом </a:t>
            </a:r>
            <a:r>
              <a:rPr lang="en-US" dirty="0" err="1" smtClean="0"/>
              <a:t>ProCollege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071665" y="1124744"/>
            <a:ext cx="9120336" cy="193899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/>
              <a:t>Традиционный интерфейс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/>
              <a:t>Синхронизирован с журналом</a:t>
            </a:r>
            <a:r>
              <a:rPr lang="en-US" sz="2400" b="1" dirty="0" smtClean="0"/>
              <a:t> MOODLE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/>
              <a:t>Есть архивы оценок за учебные периоды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/>
              <a:t>Автоматический сбор отчетов преподавателя по успеваемости на курсе</a:t>
            </a:r>
            <a:r>
              <a:rPr lang="ru-RU" sz="2000" b="1" dirty="0" smtClean="0"/>
              <a:t> 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1106119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38" b="2941"/>
          <a:stretch/>
        </p:blipFill>
        <p:spPr bwMode="auto">
          <a:xfrm>
            <a:off x="32233" y="1052736"/>
            <a:ext cx="7632848" cy="58052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439720"/>
            <a:ext cx="12072664" cy="457200"/>
          </a:xfrm>
        </p:spPr>
        <p:txBody>
          <a:bodyPr/>
          <a:lstStyle/>
          <a:p>
            <a:pPr algn="l"/>
            <a:r>
              <a:rPr lang="ru-RU" dirty="0" smtClean="0"/>
              <a:t>Рабочий стол преподавателя-классного руководителя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51384" y="5949280"/>
            <a:ext cx="5929098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b="1" i="1" dirty="0"/>
              <a:t>Успеваемость и посещаемость </a:t>
            </a:r>
            <a:r>
              <a:rPr lang="ru-RU" sz="2000" b="1" i="1" dirty="0" smtClean="0"/>
              <a:t>группы</a:t>
            </a:r>
            <a:endParaRPr lang="en-US" sz="2000" b="1" i="1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b="1" i="1" dirty="0" smtClean="0"/>
              <a:t>Отчетность по группе</a:t>
            </a:r>
            <a:endParaRPr lang="ru-RU" sz="2000" b="1" i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8739" t="16384" r="48224" b="4829"/>
          <a:stretch/>
        </p:blipFill>
        <p:spPr>
          <a:xfrm>
            <a:off x="7795998" y="1019452"/>
            <a:ext cx="4396002" cy="583854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5172759" y="1052736"/>
            <a:ext cx="6865202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Сообщения и консультирование родителей средствами </a:t>
            </a:r>
            <a:r>
              <a:rPr lang="en-US" sz="2000" b="1" i="1" dirty="0" err="1" smtClean="0"/>
              <a:t>ProCollege</a:t>
            </a:r>
            <a:r>
              <a:rPr lang="ru-RU" sz="2000" b="1" i="1" dirty="0" smtClean="0"/>
              <a:t> или по </a:t>
            </a:r>
            <a:r>
              <a:rPr lang="en-US" sz="2000" b="1" i="1" dirty="0" smtClean="0"/>
              <a:t>e-mail</a:t>
            </a:r>
            <a:endParaRPr lang="ru-RU" sz="2000" b="1" i="1" dirty="0"/>
          </a:p>
        </p:txBody>
      </p:sp>
    </p:spTree>
    <p:extLst>
      <p:ext uri="{BB962C8B-B14F-4D97-AF65-F5344CB8AC3E}">
        <p14:creationId xmlns:p14="http://schemas.microsoft.com/office/powerpoint/2010/main" val="14174231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white">
          <a:xfrm>
            <a:off x="-7598" y="434118"/>
            <a:ext cx="888605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2021404" algn="ctr" rotWithShape="0">
                    <a:schemeClr val="tx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algn="l"/>
            <a:r>
              <a:rPr lang="ru-RU" kern="0" dirty="0"/>
              <a:t>Рабочий стол студента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5" t="19077" r="8934" b="4078"/>
          <a:stretch/>
        </p:blipFill>
        <p:spPr bwMode="auto">
          <a:xfrm>
            <a:off x="65022" y="1065951"/>
            <a:ext cx="8136904" cy="5302161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H="1">
            <a:off x="1559496" y="1916832"/>
            <a:ext cx="936104" cy="648072"/>
          </a:xfrm>
          <a:prstGeom prst="straightConnector1">
            <a:avLst/>
          </a:prstGeom>
          <a:ln w="76200">
            <a:solidFill>
              <a:srgbClr val="BC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6384032" y="2564904"/>
            <a:ext cx="2736304" cy="792088"/>
          </a:xfrm>
          <a:prstGeom prst="straightConnector1">
            <a:avLst/>
          </a:prstGeom>
          <a:ln w="76200">
            <a:solidFill>
              <a:srgbClr val="BC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1810908" y="4371484"/>
            <a:ext cx="665501" cy="95024"/>
          </a:xfrm>
          <a:prstGeom prst="straightConnector1">
            <a:avLst/>
          </a:prstGeom>
          <a:ln w="76200">
            <a:solidFill>
              <a:srgbClr val="BC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822848" y="1504245"/>
            <a:ext cx="5929336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800000"/>
                </a:solidFill>
              </a:rPr>
              <a:t>Календарь событий на курсах и в колледже</a:t>
            </a:r>
            <a:endParaRPr lang="ru-RU" sz="2000" b="1" i="1" dirty="0">
              <a:solidFill>
                <a:srgbClr val="8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76409" y="4017541"/>
            <a:ext cx="6145360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800000"/>
                </a:solidFill>
              </a:rPr>
              <a:t>Электронные курсы по изучаемым в течение года дисциплинам </a:t>
            </a:r>
            <a:endParaRPr lang="ru-RU" sz="2000" b="1" i="1" dirty="0">
              <a:solidFill>
                <a:srgbClr val="8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338951" y="2160986"/>
            <a:ext cx="3574546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800000"/>
                </a:solidFill>
              </a:rPr>
              <a:t>Объявления, инструкции</a:t>
            </a:r>
            <a:endParaRPr lang="ru-RU" sz="2000" b="1" i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3211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328" y="457200"/>
            <a:ext cx="12144672" cy="457200"/>
          </a:xfrm>
        </p:spPr>
        <p:txBody>
          <a:bodyPr/>
          <a:lstStyle/>
          <a:p>
            <a:pPr algn="l"/>
            <a:r>
              <a:rPr lang="ru-RU" sz="2600" dirty="0" smtClean="0"/>
              <a:t>Доступ по ссылке с портала к электронным библиотечным системам </a:t>
            </a:r>
            <a:br>
              <a:rPr lang="ru-RU" sz="2600" dirty="0" smtClean="0"/>
            </a:br>
            <a:r>
              <a:rPr lang="ru-RU" sz="2600" dirty="0" smtClean="0"/>
              <a:t>с автоматической регистрацией</a:t>
            </a:r>
            <a:endParaRPr lang="ru-RU" sz="26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50" t="19653" r="22338" b="36051"/>
          <a:stretch/>
        </p:blipFill>
        <p:spPr bwMode="auto">
          <a:xfrm>
            <a:off x="70992" y="1052736"/>
            <a:ext cx="8127370" cy="5805264"/>
          </a:xfrm>
          <a:prstGeom prst="rect">
            <a:avLst/>
          </a:prstGeom>
          <a:ln w="28575">
            <a:solidFill>
              <a:schemeClr val="tx1"/>
            </a:solidFill>
            <a:miter lim="800000"/>
            <a:headEnd/>
            <a:tailEnd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2643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35" t="12949" r="8754" b="22083"/>
          <a:stretch/>
        </p:blipFill>
        <p:spPr bwMode="auto">
          <a:xfrm>
            <a:off x="3791744" y="1457400"/>
            <a:ext cx="8352928" cy="5400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 bwMode="white">
          <a:xfrm>
            <a:off x="119336" y="404664"/>
            <a:ext cx="888605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2021404" algn="ctr" rotWithShape="0">
                    <a:schemeClr val="tx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algn="l"/>
            <a:r>
              <a:rPr lang="ru-RU" kern="0" dirty="0"/>
              <a:t>Рабочий стол студента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8738" t="16383" r="15153" b="10081"/>
          <a:stretch/>
        </p:blipFill>
        <p:spPr>
          <a:xfrm>
            <a:off x="4543" y="1052736"/>
            <a:ext cx="6840760" cy="504056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6528048" y="424975"/>
            <a:ext cx="4637584" cy="648072"/>
          </a:xfrm>
          <a:prstGeom prst="wedgeRoundRectCallout">
            <a:avLst>
              <a:gd name="adj1" fmla="val -46047"/>
              <a:gd name="adj2" fmla="val 366693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Доступ к результатам обучения</a:t>
            </a:r>
          </a:p>
          <a:p>
            <a:pPr algn="ctr"/>
            <a:r>
              <a:rPr lang="ru-RU" sz="2000" b="1" u="sng" dirty="0">
                <a:solidFill>
                  <a:srgbClr val="800000"/>
                </a:solidFill>
              </a:rPr>
              <a:t>гос. услуга в электронном виде</a:t>
            </a:r>
          </a:p>
        </p:txBody>
      </p:sp>
    </p:spTree>
    <p:extLst>
      <p:ext uri="{BB962C8B-B14F-4D97-AF65-F5344CB8AC3E}">
        <p14:creationId xmlns:p14="http://schemas.microsoft.com/office/powerpoint/2010/main" val="25477789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 bwMode="white">
          <a:xfrm>
            <a:off x="119336" y="404664"/>
            <a:ext cx="888605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2021404" algn="ctr" rotWithShape="0">
                    <a:schemeClr val="tx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algn="l"/>
            <a:r>
              <a:rPr lang="ru-RU" kern="0" dirty="0"/>
              <a:t>Рабочий стол студента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27759" t="15758" r="17314" b="7299"/>
          <a:stretch/>
        </p:blipFill>
        <p:spPr>
          <a:xfrm>
            <a:off x="4798581" y="1035166"/>
            <a:ext cx="7393419" cy="582283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1" name="Полилиния 10"/>
          <p:cNvSpPr/>
          <p:nvPr/>
        </p:nvSpPr>
        <p:spPr>
          <a:xfrm>
            <a:off x="7172886" y="1501254"/>
            <a:ext cx="538105" cy="354842"/>
          </a:xfrm>
          <a:custGeom>
            <a:avLst/>
            <a:gdLst>
              <a:gd name="connsiteX0" fmla="*/ 155962 w 538105"/>
              <a:gd name="connsiteY0" fmla="*/ 0 h 354842"/>
              <a:gd name="connsiteX1" fmla="*/ 210553 w 538105"/>
              <a:gd name="connsiteY1" fmla="*/ 68239 h 354842"/>
              <a:gd name="connsiteX2" fmla="*/ 224201 w 538105"/>
              <a:gd name="connsiteY2" fmla="*/ 122830 h 354842"/>
              <a:gd name="connsiteX3" fmla="*/ 306087 w 538105"/>
              <a:gd name="connsiteY3" fmla="*/ 109182 h 354842"/>
              <a:gd name="connsiteX4" fmla="*/ 360678 w 538105"/>
              <a:gd name="connsiteY4" fmla="*/ 204716 h 354842"/>
              <a:gd name="connsiteX5" fmla="*/ 401621 w 538105"/>
              <a:gd name="connsiteY5" fmla="*/ 191068 h 354842"/>
              <a:gd name="connsiteX6" fmla="*/ 428917 w 538105"/>
              <a:gd name="connsiteY6" fmla="*/ 272955 h 354842"/>
              <a:gd name="connsiteX7" fmla="*/ 442565 w 538105"/>
              <a:gd name="connsiteY7" fmla="*/ 313898 h 354842"/>
              <a:gd name="connsiteX8" fmla="*/ 469860 w 538105"/>
              <a:gd name="connsiteY8" fmla="*/ 354842 h 354842"/>
              <a:gd name="connsiteX9" fmla="*/ 524451 w 538105"/>
              <a:gd name="connsiteY9" fmla="*/ 327546 h 354842"/>
              <a:gd name="connsiteX10" fmla="*/ 524451 w 538105"/>
              <a:gd name="connsiteY10" fmla="*/ 232012 h 354842"/>
              <a:gd name="connsiteX11" fmla="*/ 483508 w 538105"/>
              <a:gd name="connsiteY11" fmla="*/ 204716 h 354842"/>
              <a:gd name="connsiteX12" fmla="*/ 469860 w 538105"/>
              <a:gd name="connsiteY12" fmla="*/ 245659 h 354842"/>
              <a:gd name="connsiteX13" fmla="*/ 428917 w 538105"/>
              <a:gd name="connsiteY13" fmla="*/ 204716 h 354842"/>
              <a:gd name="connsiteX14" fmla="*/ 387974 w 538105"/>
              <a:gd name="connsiteY14" fmla="*/ 177421 h 354842"/>
              <a:gd name="connsiteX15" fmla="*/ 292439 w 538105"/>
              <a:gd name="connsiteY15" fmla="*/ 218364 h 354842"/>
              <a:gd name="connsiteX16" fmla="*/ 210553 w 538105"/>
              <a:gd name="connsiteY16" fmla="*/ 272955 h 354842"/>
              <a:gd name="connsiteX17" fmla="*/ 183257 w 538105"/>
              <a:gd name="connsiteY17" fmla="*/ 232012 h 354842"/>
              <a:gd name="connsiteX18" fmla="*/ 196905 w 538105"/>
              <a:gd name="connsiteY18" fmla="*/ 218364 h 354842"/>
              <a:gd name="connsiteX19" fmla="*/ 155962 w 538105"/>
              <a:gd name="connsiteY19" fmla="*/ 95534 h 354842"/>
              <a:gd name="connsiteX20" fmla="*/ 115018 w 538105"/>
              <a:gd name="connsiteY20" fmla="*/ 177421 h 354842"/>
              <a:gd name="connsiteX21" fmla="*/ 33132 w 538105"/>
              <a:gd name="connsiteY21" fmla="*/ 232012 h 354842"/>
              <a:gd name="connsiteX22" fmla="*/ 5836 w 538105"/>
              <a:gd name="connsiteY22" fmla="*/ 191068 h 354842"/>
              <a:gd name="connsiteX23" fmla="*/ 19484 w 538105"/>
              <a:gd name="connsiteY23" fmla="*/ 232012 h 354842"/>
              <a:gd name="connsiteX24" fmla="*/ 60427 w 538105"/>
              <a:gd name="connsiteY24" fmla="*/ 218364 h 354842"/>
              <a:gd name="connsiteX25" fmla="*/ 87723 w 538105"/>
              <a:gd name="connsiteY25" fmla="*/ 163773 h 354842"/>
              <a:gd name="connsiteX26" fmla="*/ 115018 w 538105"/>
              <a:gd name="connsiteY26" fmla="*/ 204716 h 354842"/>
              <a:gd name="connsiteX27" fmla="*/ 142314 w 538105"/>
              <a:gd name="connsiteY27" fmla="*/ 259307 h 354842"/>
              <a:gd name="connsiteX28" fmla="*/ 155962 w 538105"/>
              <a:gd name="connsiteY28" fmla="*/ 218364 h 354842"/>
              <a:gd name="connsiteX29" fmla="*/ 169610 w 538105"/>
              <a:gd name="connsiteY29" fmla="*/ 163773 h 354842"/>
              <a:gd name="connsiteX30" fmla="*/ 196905 w 538105"/>
              <a:gd name="connsiteY30" fmla="*/ 204716 h 354842"/>
              <a:gd name="connsiteX31" fmla="*/ 237848 w 538105"/>
              <a:gd name="connsiteY31" fmla="*/ 232012 h 354842"/>
              <a:gd name="connsiteX32" fmla="*/ 251496 w 538105"/>
              <a:gd name="connsiteY32" fmla="*/ 150125 h 354842"/>
              <a:gd name="connsiteX33" fmla="*/ 292439 w 538105"/>
              <a:gd name="connsiteY33" fmla="*/ 122830 h 354842"/>
              <a:gd name="connsiteX34" fmla="*/ 347030 w 538105"/>
              <a:gd name="connsiteY34" fmla="*/ 191068 h 354842"/>
              <a:gd name="connsiteX35" fmla="*/ 360678 w 538105"/>
              <a:gd name="connsiteY35" fmla="*/ 232012 h 354842"/>
              <a:gd name="connsiteX36" fmla="*/ 374326 w 538105"/>
              <a:gd name="connsiteY36" fmla="*/ 191068 h 354842"/>
              <a:gd name="connsiteX37" fmla="*/ 333383 w 538105"/>
              <a:gd name="connsiteY37" fmla="*/ 177421 h 354842"/>
              <a:gd name="connsiteX38" fmla="*/ 265144 w 538105"/>
              <a:gd name="connsiteY38" fmla="*/ 150125 h 354842"/>
              <a:gd name="connsiteX39" fmla="*/ 19484 w 538105"/>
              <a:gd name="connsiteY39" fmla="*/ 150125 h 354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538105" h="354842">
                <a:moveTo>
                  <a:pt x="155962" y="0"/>
                </a:moveTo>
                <a:cubicBezTo>
                  <a:pt x="174159" y="22746"/>
                  <a:pt x="196406" y="42775"/>
                  <a:pt x="210553" y="68239"/>
                </a:cubicBezTo>
                <a:cubicBezTo>
                  <a:pt x="219662" y="84636"/>
                  <a:pt x="206961" y="115441"/>
                  <a:pt x="224201" y="122830"/>
                </a:cubicBezTo>
                <a:cubicBezTo>
                  <a:pt x="249635" y="133730"/>
                  <a:pt x="278792" y="113731"/>
                  <a:pt x="306087" y="109182"/>
                </a:cubicBezTo>
                <a:cubicBezTo>
                  <a:pt x="397464" y="48263"/>
                  <a:pt x="304639" y="92638"/>
                  <a:pt x="360678" y="204716"/>
                </a:cubicBezTo>
                <a:cubicBezTo>
                  <a:pt x="367112" y="217583"/>
                  <a:pt x="387973" y="195617"/>
                  <a:pt x="401621" y="191068"/>
                </a:cubicBezTo>
                <a:lnTo>
                  <a:pt x="428917" y="272955"/>
                </a:lnTo>
                <a:cubicBezTo>
                  <a:pt x="433466" y="286603"/>
                  <a:pt x="434585" y="301928"/>
                  <a:pt x="442565" y="313898"/>
                </a:cubicBezTo>
                <a:lnTo>
                  <a:pt x="469860" y="354842"/>
                </a:lnTo>
                <a:cubicBezTo>
                  <a:pt x="488057" y="345743"/>
                  <a:pt x="510065" y="341932"/>
                  <a:pt x="524451" y="327546"/>
                </a:cubicBezTo>
                <a:cubicBezTo>
                  <a:pt x="546551" y="305446"/>
                  <a:pt x="538302" y="252789"/>
                  <a:pt x="524451" y="232012"/>
                </a:cubicBezTo>
                <a:cubicBezTo>
                  <a:pt x="515353" y="218364"/>
                  <a:pt x="497156" y="213815"/>
                  <a:pt x="483508" y="204716"/>
                </a:cubicBezTo>
                <a:cubicBezTo>
                  <a:pt x="478959" y="218364"/>
                  <a:pt x="484246" y="245659"/>
                  <a:pt x="469860" y="245659"/>
                </a:cubicBezTo>
                <a:cubicBezTo>
                  <a:pt x="450559" y="245659"/>
                  <a:pt x="443744" y="217072"/>
                  <a:pt x="428917" y="204716"/>
                </a:cubicBezTo>
                <a:cubicBezTo>
                  <a:pt x="416316" y="194215"/>
                  <a:pt x="401622" y="186519"/>
                  <a:pt x="387974" y="177421"/>
                </a:cubicBezTo>
                <a:cubicBezTo>
                  <a:pt x="354558" y="188559"/>
                  <a:pt x="321956" y="197280"/>
                  <a:pt x="292439" y="218364"/>
                </a:cubicBezTo>
                <a:cubicBezTo>
                  <a:pt x="202987" y="282258"/>
                  <a:pt x="298380" y="243678"/>
                  <a:pt x="210553" y="272955"/>
                </a:cubicBezTo>
                <a:cubicBezTo>
                  <a:pt x="201454" y="259307"/>
                  <a:pt x="189718" y="247088"/>
                  <a:pt x="183257" y="232012"/>
                </a:cubicBezTo>
                <a:cubicBezTo>
                  <a:pt x="130377" y="108625"/>
                  <a:pt x="190035" y="208059"/>
                  <a:pt x="196905" y="218364"/>
                </a:cubicBezTo>
                <a:cubicBezTo>
                  <a:pt x="183257" y="177421"/>
                  <a:pt x="169610" y="54591"/>
                  <a:pt x="155962" y="95534"/>
                </a:cubicBezTo>
                <a:cubicBezTo>
                  <a:pt x="146227" y="124739"/>
                  <a:pt x="139918" y="155633"/>
                  <a:pt x="115018" y="177421"/>
                </a:cubicBezTo>
                <a:cubicBezTo>
                  <a:pt x="90330" y="199023"/>
                  <a:pt x="33132" y="232012"/>
                  <a:pt x="33132" y="232012"/>
                </a:cubicBezTo>
                <a:cubicBezTo>
                  <a:pt x="24033" y="218364"/>
                  <a:pt x="22239" y="191068"/>
                  <a:pt x="5836" y="191068"/>
                </a:cubicBezTo>
                <a:cubicBezTo>
                  <a:pt x="-8550" y="191068"/>
                  <a:pt x="6617" y="225578"/>
                  <a:pt x="19484" y="232012"/>
                </a:cubicBezTo>
                <a:cubicBezTo>
                  <a:pt x="32351" y="238446"/>
                  <a:pt x="46779" y="222913"/>
                  <a:pt x="60427" y="218364"/>
                </a:cubicBezTo>
                <a:cubicBezTo>
                  <a:pt x="69526" y="200167"/>
                  <a:pt x="67986" y="168707"/>
                  <a:pt x="87723" y="163773"/>
                </a:cubicBezTo>
                <a:cubicBezTo>
                  <a:pt x="103636" y="159795"/>
                  <a:pt x="106880" y="190475"/>
                  <a:pt x="115018" y="204716"/>
                </a:cubicBezTo>
                <a:cubicBezTo>
                  <a:pt x="125112" y="222380"/>
                  <a:pt x="133215" y="241110"/>
                  <a:pt x="142314" y="259307"/>
                </a:cubicBezTo>
                <a:cubicBezTo>
                  <a:pt x="146863" y="245659"/>
                  <a:pt x="152010" y="232196"/>
                  <a:pt x="155962" y="218364"/>
                </a:cubicBezTo>
                <a:cubicBezTo>
                  <a:pt x="161115" y="200329"/>
                  <a:pt x="151816" y="169705"/>
                  <a:pt x="169610" y="163773"/>
                </a:cubicBezTo>
                <a:cubicBezTo>
                  <a:pt x="185171" y="158586"/>
                  <a:pt x="185307" y="193118"/>
                  <a:pt x="196905" y="204716"/>
                </a:cubicBezTo>
                <a:cubicBezTo>
                  <a:pt x="208503" y="216314"/>
                  <a:pt x="224200" y="222913"/>
                  <a:pt x="237848" y="232012"/>
                </a:cubicBezTo>
                <a:cubicBezTo>
                  <a:pt x="242397" y="204716"/>
                  <a:pt x="239121" y="174876"/>
                  <a:pt x="251496" y="150125"/>
                </a:cubicBezTo>
                <a:cubicBezTo>
                  <a:pt x="258831" y="135454"/>
                  <a:pt x="277363" y="116369"/>
                  <a:pt x="292439" y="122830"/>
                </a:cubicBezTo>
                <a:cubicBezTo>
                  <a:pt x="319213" y="134305"/>
                  <a:pt x="328833" y="168322"/>
                  <a:pt x="347030" y="191068"/>
                </a:cubicBezTo>
                <a:cubicBezTo>
                  <a:pt x="351579" y="204716"/>
                  <a:pt x="346292" y="232012"/>
                  <a:pt x="360678" y="232012"/>
                </a:cubicBezTo>
                <a:cubicBezTo>
                  <a:pt x="375064" y="232012"/>
                  <a:pt x="380760" y="203936"/>
                  <a:pt x="374326" y="191068"/>
                </a:cubicBezTo>
                <a:cubicBezTo>
                  <a:pt x="367893" y="178201"/>
                  <a:pt x="346853" y="182472"/>
                  <a:pt x="333383" y="177421"/>
                </a:cubicBezTo>
                <a:cubicBezTo>
                  <a:pt x="310444" y="168819"/>
                  <a:pt x="289550" y="152247"/>
                  <a:pt x="265144" y="150125"/>
                </a:cubicBezTo>
                <a:cubicBezTo>
                  <a:pt x="183565" y="143031"/>
                  <a:pt x="101371" y="150125"/>
                  <a:pt x="19484" y="150125"/>
                </a:cubicBezTo>
              </a:path>
            </a:pathLst>
          </a:cu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32" t="12270" r="15021" b="6240"/>
          <a:stretch/>
        </p:blipFill>
        <p:spPr bwMode="auto">
          <a:xfrm>
            <a:off x="-12506" y="1035166"/>
            <a:ext cx="4680520" cy="547346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29150" t="20716" r="14548" b="7351"/>
          <a:stretch/>
        </p:blipFill>
        <p:spPr>
          <a:xfrm>
            <a:off x="1487488" y="1856097"/>
            <a:ext cx="7056784" cy="4856940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cxnSp>
        <p:nvCxnSpPr>
          <p:cNvPr id="13" name="Прямая со стрелкой 12"/>
          <p:cNvCxnSpPr/>
          <p:nvPr/>
        </p:nvCxnSpPr>
        <p:spPr>
          <a:xfrm flipH="1">
            <a:off x="6307453" y="3517717"/>
            <a:ext cx="792088" cy="550223"/>
          </a:xfrm>
          <a:prstGeom prst="straightConnector1">
            <a:avLst/>
          </a:prstGeom>
          <a:ln w="76200">
            <a:solidFill>
              <a:srgbClr val="BC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389345" y="3030956"/>
            <a:ext cx="5759046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rgbClr val="800000"/>
                </a:solidFill>
              </a:rPr>
              <a:t>Актуальное расписание с ссылкой на курс</a:t>
            </a:r>
          </a:p>
        </p:txBody>
      </p:sp>
    </p:spTree>
    <p:extLst>
      <p:ext uri="{BB962C8B-B14F-4D97-AF65-F5344CB8AC3E}">
        <p14:creationId xmlns:p14="http://schemas.microsoft.com/office/powerpoint/2010/main" val="20207219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utoShape 3"/>
          <p:cNvSpPr>
            <a:spLocks noChangeArrowheads="1"/>
          </p:cNvSpPr>
          <p:nvPr/>
        </p:nvSpPr>
        <p:spPr bwMode="gray">
          <a:xfrm rot="10800000">
            <a:off x="4140671" y="2690425"/>
            <a:ext cx="4159439" cy="3413696"/>
          </a:xfrm>
          <a:prstGeom prst="upArrow">
            <a:avLst>
              <a:gd name="adj1" fmla="val 64321"/>
              <a:gd name="adj2" fmla="val 49931"/>
            </a:avLst>
          </a:prstGeom>
          <a:solidFill>
            <a:schemeClr val="accent3">
              <a:lumMod val="85000"/>
            </a:schemeClr>
          </a:solidFill>
          <a:ln>
            <a:noFill/>
          </a:ln>
          <a:effectLst/>
          <a:ex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336" y="444458"/>
            <a:ext cx="8382000" cy="457200"/>
          </a:xfrm>
        </p:spPr>
        <p:txBody>
          <a:bodyPr/>
          <a:lstStyle/>
          <a:p>
            <a:pPr algn="l"/>
            <a:r>
              <a:rPr lang="ru-RU" dirty="0" smtClean="0"/>
              <a:t>Автоматизация приемной кампании</a:t>
            </a:r>
            <a:endParaRPr lang="ru-RU" dirty="0"/>
          </a:p>
        </p:txBody>
      </p:sp>
      <p:grpSp>
        <p:nvGrpSpPr>
          <p:cNvPr id="4" name="Group 27"/>
          <p:cNvGrpSpPr>
            <a:grpSpLocks/>
          </p:cNvGrpSpPr>
          <p:nvPr/>
        </p:nvGrpSpPr>
        <p:grpSpPr bwMode="auto">
          <a:xfrm>
            <a:off x="479376" y="1125269"/>
            <a:ext cx="1976250" cy="2159715"/>
            <a:chOff x="555" y="2823"/>
            <a:chExt cx="973" cy="1113"/>
          </a:xfrm>
        </p:grpSpPr>
        <p:sp>
          <p:nvSpPr>
            <p:cNvPr id="46" name="Oval 28"/>
            <p:cNvSpPr>
              <a:spLocks noChangeArrowheads="1"/>
            </p:cNvSpPr>
            <p:nvPr/>
          </p:nvSpPr>
          <p:spPr bwMode="gray">
            <a:xfrm>
              <a:off x="624" y="3744"/>
              <a:ext cx="816" cy="192"/>
            </a:xfrm>
            <a:prstGeom prst="ellipse">
              <a:avLst/>
            </a:prstGeom>
            <a:gradFill rotWithShape="1">
              <a:gsLst>
                <a:gs pos="0">
                  <a:srgbClr val="969696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47" name="Oval 29"/>
            <p:cNvSpPr>
              <a:spLocks noChangeArrowheads="1"/>
            </p:cNvSpPr>
            <p:nvPr/>
          </p:nvSpPr>
          <p:spPr bwMode="gray">
            <a:xfrm>
              <a:off x="555" y="2823"/>
              <a:ext cx="973" cy="973"/>
            </a:xfrm>
            <a:prstGeom prst="ellipse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57255"/>
                    <a:invGamma/>
                  </a:schemeClr>
                </a:gs>
              </a:gsLst>
              <a:path path="rect">
                <a:fillToRect l="100000" t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48" name="Oval 30"/>
            <p:cNvSpPr>
              <a:spLocks noChangeArrowheads="1"/>
            </p:cNvSpPr>
            <p:nvPr/>
          </p:nvSpPr>
          <p:spPr bwMode="gray">
            <a:xfrm>
              <a:off x="576" y="2846"/>
              <a:ext cx="928" cy="929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49" name="Oval 31"/>
            <p:cNvSpPr>
              <a:spLocks noChangeArrowheads="1"/>
            </p:cNvSpPr>
            <p:nvPr/>
          </p:nvSpPr>
          <p:spPr bwMode="gray">
            <a:xfrm>
              <a:off x="612" y="2880"/>
              <a:ext cx="839" cy="839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pic>
          <p:nvPicPr>
            <p:cNvPr id="50" name="Picture 32" descr="Picture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576" y="2880"/>
              <a:ext cx="616" cy="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1" name="Text Box 33"/>
            <p:cNvSpPr txBox="1">
              <a:spLocks noChangeArrowheads="1"/>
            </p:cNvSpPr>
            <p:nvPr/>
          </p:nvSpPr>
          <p:spPr bwMode="gray">
            <a:xfrm>
              <a:off x="973" y="3213"/>
              <a:ext cx="11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endParaRPr lang="en-US" dirty="0">
                <a:solidFill>
                  <a:srgbClr val="FFFFFF"/>
                </a:solidFill>
              </a:endParaRPr>
            </a:p>
          </p:txBody>
        </p:sp>
      </p:grp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764479" y="4639578"/>
            <a:ext cx="6868763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Автоматизированы полностью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сбор статистики,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мониторинг кампании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и формирование базы данных по абитуриентам</a:t>
            </a:r>
            <a:endParaRPr lang="en-US" sz="2000" dirty="0">
              <a:solidFill>
                <a:srgbClr val="C00000"/>
              </a:solidFill>
            </a:endParaRPr>
          </a:p>
        </p:txBody>
      </p: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9729694" y="1150265"/>
            <a:ext cx="1982930" cy="2111295"/>
            <a:chOff x="4272" y="2823"/>
            <a:chExt cx="973" cy="1113"/>
          </a:xfrm>
        </p:grpSpPr>
        <p:sp>
          <p:nvSpPr>
            <p:cNvPr id="40" name="Oval 7"/>
            <p:cNvSpPr>
              <a:spLocks noChangeArrowheads="1"/>
            </p:cNvSpPr>
            <p:nvPr/>
          </p:nvSpPr>
          <p:spPr bwMode="gray">
            <a:xfrm>
              <a:off x="4368" y="3744"/>
              <a:ext cx="816" cy="192"/>
            </a:xfrm>
            <a:prstGeom prst="ellipse">
              <a:avLst/>
            </a:prstGeom>
            <a:gradFill rotWithShape="1">
              <a:gsLst>
                <a:gs pos="0">
                  <a:srgbClr val="969696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41" name="Oval 8"/>
            <p:cNvSpPr>
              <a:spLocks noChangeArrowheads="1"/>
            </p:cNvSpPr>
            <p:nvPr/>
          </p:nvSpPr>
          <p:spPr bwMode="gray">
            <a:xfrm>
              <a:off x="4272" y="2823"/>
              <a:ext cx="973" cy="973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shade val="57255"/>
                    <a:invGamma/>
                  </a:schemeClr>
                </a:gs>
              </a:gsLst>
              <a:path path="rect">
                <a:fillToRect l="100000" t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42" name="Oval 9"/>
            <p:cNvSpPr>
              <a:spLocks noChangeArrowheads="1"/>
            </p:cNvSpPr>
            <p:nvPr/>
          </p:nvSpPr>
          <p:spPr bwMode="gray">
            <a:xfrm>
              <a:off x="4293" y="2846"/>
              <a:ext cx="928" cy="929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43" name="Oval 10"/>
            <p:cNvSpPr>
              <a:spLocks noChangeArrowheads="1"/>
            </p:cNvSpPr>
            <p:nvPr/>
          </p:nvSpPr>
          <p:spPr bwMode="gray">
            <a:xfrm>
              <a:off x="4329" y="2880"/>
              <a:ext cx="839" cy="839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pic>
          <p:nvPicPr>
            <p:cNvPr id="44" name="Picture 11" descr="Picture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4293" y="2880"/>
              <a:ext cx="616" cy="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" name="Text Box 12"/>
            <p:cNvSpPr txBox="1">
              <a:spLocks noChangeArrowheads="1"/>
            </p:cNvSpPr>
            <p:nvPr/>
          </p:nvSpPr>
          <p:spPr bwMode="gray">
            <a:xfrm>
              <a:off x="4376" y="3000"/>
              <a:ext cx="794" cy="5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2000" b="1" dirty="0">
                  <a:latin typeface="Arial" pitchFamily="34" charset="0"/>
                  <a:cs typeface="Arial" pitchFamily="34" charset="0"/>
                </a:rPr>
                <a:t>печать и </a:t>
              </a:r>
            </a:p>
            <a:p>
              <a:pPr algn="ctr"/>
              <a:r>
                <a:rPr lang="ru-RU" sz="2000" b="1" dirty="0">
                  <a:latin typeface="Arial" pitchFamily="34" charset="0"/>
                  <a:cs typeface="Arial" pitchFamily="34" charset="0"/>
                </a:rPr>
                <a:t>экспорт</a:t>
              </a:r>
            </a:p>
            <a:p>
              <a:pPr algn="ctr"/>
              <a:r>
                <a:rPr lang="ru-RU" sz="2000" b="1" dirty="0">
                  <a:latin typeface="Arial" pitchFamily="34" charset="0"/>
                  <a:cs typeface="Arial" pitchFamily="34" charset="0"/>
                </a:rPr>
                <a:t>договоров </a:t>
              </a:r>
              <a:endParaRPr lang="en-US" sz="20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" name="Group 13"/>
          <p:cNvGrpSpPr>
            <a:grpSpLocks/>
          </p:cNvGrpSpPr>
          <p:nvPr/>
        </p:nvGrpSpPr>
        <p:grpSpPr bwMode="auto">
          <a:xfrm>
            <a:off x="7320136" y="2075104"/>
            <a:ext cx="2399247" cy="2305900"/>
            <a:chOff x="3024" y="2823"/>
            <a:chExt cx="973" cy="1113"/>
          </a:xfrm>
        </p:grpSpPr>
        <p:sp>
          <p:nvSpPr>
            <p:cNvPr id="34" name="Oval 14"/>
            <p:cNvSpPr>
              <a:spLocks noChangeArrowheads="1"/>
            </p:cNvSpPr>
            <p:nvPr/>
          </p:nvSpPr>
          <p:spPr bwMode="gray">
            <a:xfrm>
              <a:off x="3120" y="3744"/>
              <a:ext cx="816" cy="192"/>
            </a:xfrm>
            <a:prstGeom prst="ellipse">
              <a:avLst/>
            </a:prstGeom>
            <a:gradFill rotWithShape="1">
              <a:gsLst>
                <a:gs pos="0">
                  <a:srgbClr val="969696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35" name="Oval 15"/>
            <p:cNvSpPr>
              <a:spLocks noChangeArrowheads="1"/>
            </p:cNvSpPr>
            <p:nvPr/>
          </p:nvSpPr>
          <p:spPr bwMode="gray">
            <a:xfrm>
              <a:off x="3024" y="2823"/>
              <a:ext cx="973" cy="973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57255"/>
                    <a:invGamma/>
                  </a:schemeClr>
                </a:gs>
              </a:gsLst>
              <a:path path="rect">
                <a:fillToRect l="100000" t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36" name="Oval 16"/>
            <p:cNvSpPr>
              <a:spLocks noChangeArrowheads="1"/>
            </p:cNvSpPr>
            <p:nvPr/>
          </p:nvSpPr>
          <p:spPr bwMode="gray">
            <a:xfrm>
              <a:off x="3045" y="2846"/>
              <a:ext cx="928" cy="929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37" name="Oval 17"/>
            <p:cNvSpPr>
              <a:spLocks noChangeArrowheads="1"/>
            </p:cNvSpPr>
            <p:nvPr/>
          </p:nvSpPr>
          <p:spPr bwMode="gray">
            <a:xfrm>
              <a:off x="3081" y="2880"/>
              <a:ext cx="839" cy="83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pic>
          <p:nvPicPr>
            <p:cNvPr id="38" name="Picture 18" descr="Picture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3045" y="2880"/>
              <a:ext cx="616" cy="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Text Box 19"/>
            <p:cNvSpPr txBox="1">
              <a:spLocks noChangeArrowheads="1"/>
            </p:cNvSpPr>
            <p:nvPr/>
          </p:nvSpPr>
          <p:spPr bwMode="gray">
            <a:xfrm>
              <a:off x="3126" y="3120"/>
              <a:ext cx="765" cy="3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2000" b="1" dirty="0">
                  <a:latin typeface="Arial" pitchFamily="34" charset="0"/>
                  <a:cs typeface="Arial" pitchFamily="34" charset="0"/>
                </a:rPr>
                <a:t>зачисление</a:t>
              </a:r>
              <a:endParaRPr lang="en-US" sz="2000" b="1" dirty="0"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ru-RU" sz="2000" b="1" dirty="0">
                  <a:latin typeface="Arial" pitchFamily="34" charset="0"/>
                  <a:cs typeface="Arial" pitchFamily="34" charset="0"/>
                </a:rPr>
                <a:t>в ПОО</a:t>
              </a:r>
              <a:endParaRPr lang="en-US" sz="20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" name="Group 20"/>
          <p:cNvGrpSpPr>
            <a:grpSpLocks/>
          </p:cNvGrpSpPr>
          <p:nvPr/>
        </p:nvGrpSpPr>
        <p:grpSpPr bwMode="auto">
          <a:xfrm>
            <a:off x="2764479" y="2121124"/>
            <a:ext cx="2218251" cy="2287454"/>
            <a:chOff x="1776" y="2823"/>
            <a:chExt cx="973" cy="1113"/>
          </a:xfrm>
        </p:grpSpPr>
        <p:sp>
          <p:nvSpPr>
            <p:cNvPr id="28" name="Oval 21"/>
            <p:cNvSpPr>
              <a:spLocks noChangeArrowheads="1"/>
            </p:cNvSpPr>
            <p:nvPr/>
          </p:nvSpPr>
          <p:spPr bwMode="gray">
            <a:xfrm>
              <a:off x="1872" y="3744"/>
              <a:ext cx="816" cy="192"/>
            </a:xfrm>
            <a:prstGeom prst="ellipse">
              <a:avLst/>
            </a:prstGeom>
            <a:gradFill rotWithShape="1">
              <a:gsLst>
                <a:gs pos="0">
                  <a:srgbClr val="969696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29" name="Oval 22"/>
            <p:cNvSpPr>
              <a:spLocks noChangeArrowheads="1"/>
            </p:cNvSpPr>
            <p:nvPr/>
          </p:nvSpPr>
          <p:spPr bwMode="gray">
            <a:xfrm>
              <a:off x="1776" y="2823"/>
              <a:ext cx="973" cy="97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57255"/>
                    <a:invGamma/>
                  </a:schemeClr>
                </a:gs>
              </a:gsLst>
              <a:path path="rect">
                <a:fillToRect l="100000" t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30" name="Oval 23"/>
            <p:cNvSpPr>
              <a:spLocks noChangeArrowheads="1"/>
            </p:cNvSpPr>
            <p:nvPr/>
          </p:nvSpPr>
          <p:spPr bwMode="gray">
            <a:xfrm>
              <a:off x="1797" y="2846"/>
              <a:ext cx="928" cy="929"/>
            </a:xfrm>
            <a:prstGeom prst="ellipse">
              <a:avLst/>
            </a:prstGeom>
            <a:solidFill>
              <a:srgbClr val="E0654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31" name="Oval 24"/>
            <p:cNvSpPr>
              <a:spLocks noChangeArrowheads="1"/>
            </p:cNvSpPr>
            <p:nvPr/>
          </p:nvSpPr>
          <p:spPr bwMode="gray">
            <a:xfrm>
              <a:off x="1833" y="2880"/>
              <a:ext cx="839" cy="839"/>
            </a:xfrm>
            <a:prstGeom prst="ellipse">
              <a:avLst/>
            </a:prstGeom>
            <a:solidFill>
              <a:srgbClr val="E7867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pic>
          <p:nvPicPr>
            <p:cNvPr id="32" name="Picture 25" descr="Picture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797" y="2880"/>
              <a:ext cx="616" cy="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Text Box 26"/>
          <p:cNvSpPr txBox="1">
            <a:spLocks noChangeArrowheads="1"/>
          </p:cNvSpPr>
          <p:nvPr/>
        </p:nvSpPr>
        <p:spPr bwMode="gray">
          <a:xfrm>
            <a:off x="2812355" y="2491696"/>
            <a:ext cx="213788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/>
              <a:t>актуальный</a:t>
            </a:r>
          </a:p>
          <a:p>
            <a:pPr algn="ctr"/>
            <a:r>
              <a:rPr lang="ru-RU" sz="2000" b="1" dirty="0"/>
              <a:t>рейтинг </a:t>
            </a:r>
          </a:p>
          <a:p>
            <a:pPr algn="ctr"/>
            <a:r>
              <a:rPr lang="ru-RU" sz="2000" b="1" dirty="0"/>
              <a:t>абитуриентов</a:t>
            </a:r>
            <a:endParaRPr lang="en-US" sz="2000" b="1" dirty="0"/>
          </a:p>
        </p:txBody>
      </p:sp>
      <p:grpSp>
        <p:nvGrpSpPr>
          <p:cNvPr id="12" name="Group 27"/>
          <p:cNvGrpSpPr>
            <a:grpSpLocks/>
          </p:cNvGrpSpPr>
          <p:nvPr/>
        </p:nvGrpSpPr>
        <p:grpSpPr bwMode="auto">
          <a:xfrm>
            <a:off x="9624392" y="4177543"/>
            <a:ext cx="2153094" cy="2203785"/>
            <a:chOff x="555" y="2823"/>
            <a:chExt cx="973" cy="1113"/>
          </a:xfrm>
        </p:grpSpPr>
        <p:sp>
          <p:nvSpPr>
            <p:cNvPr id="22" name="Oval 28"/>
            <p:cNvSpPr>
              <a:spLocks noChangeArrowheads="1"/>
            </p:cNvSpPr>
            <p:nvPr/>
          </p:nvSpPr>
          <p:spPr bwMode="gray">
            <a:xfrm>
              <a:off x="624" y="3744"/>
              <a:ext cx="816" cy="192"/>
            </a:xfrm>
            <a:prstGeom prst="ellipse">
              <a:avLst/>
            </a:prstGeom>
            <a:gradFill rotWithShape="1">
              <a:gsLst>
                <a:gs pos="0">
                  <a:srgbClr val="969696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23" name="Oval 29"/>
            <p:cNvSpPr>
              <a:spLocks noChangeArrowheads="1"/>
            </p:cNvSpPr>
            <p:nvPr/>
          </p:nvSpPr>
          <p:spPr bwMode="gray">
            <a:xfrm>
              <a:off x="555" y="2823"/>
              <a:ext cx="973" cy="973"/>
            </a:xfrm>
            <a:prstGeom prst="ellipse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57255"/>
                    <a:invGamma/>
                  </a:schemeClr>
                </a:gs>
              </a:gsLst>
              <a:path path="rect">
                <a:fillToRect l="100000" t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24" name="Oval 30"/>
            <p:cNvSpPr>
              <a:spLocks noChangeArrowheads="1"/>
            </p:cNvSpPr>
            <p:nvPr/>
          </p:nvSpPr>
          <p:spPr bwMode="gray">
            <a:xfrm>
              <a:off x="576" y="2846"/>
              <a:ext cx="928" cy="929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25" name="Oval 31"/>
            <p:cNvSpPr>
              <a:spLocks noChangeArrowheads="1"/>
            </p:cNvSpPr>
            <p:nvPr/>
          </p:nvSpPr>
          <p:spPr bwMode="gray">
            <a:xfrm>
              <a:off x="612" y="2880"/>
              <a:ext cx="839" cy="839"/>
            </a:xfrm>
            <a:prstGeom prst="ellipse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pic>
          <p:nvPicPr>
            <p:cNvPr id="26" name="Picture 32" descr="Picture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576" y="2880"/>
              <a:ext cx="616" cy="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Text Box 33"/>
            <p:cNvSpPr txBox="1">
              <a:spLocks noChangeArrowheads="1"/>
            </p:cNvSpPr>
            <p:nvPr/>
          </p:nvSpPr>
          <p:spPr bwMode="gray">
            <a:xfrm>
              <a:off x="973" y="3213"/>
              <a:ext cx="11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endParaRPr lang="en-US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13" name="Group 6"/>
          <p:cNvGrpSpPr>
            <a:grpSpLocks/>
          </p:cNvGrpSpPr>
          <p:nvPr/>
        </p:nvGrpSpPr>
        <p:grpSpPr bwMode="auto">
          <a:xfrm>
            <a:off x="479376" y="4091970"/>
            <a:ext cx="2048699" cy="2289358"/>
            <a:chOff x="4272" y="2823"/>
            <a:chExt cx="973" cy="1113"/>
          </a:xfrm>
        </p:grpSpPr>
        <p:sp>
          <p:nvSpPr>
            <p:cNvPr id="17" name="Oval 7"/>
            <p:cNvSpPr>
              <a:spLocks noChangeArrowheads="1"/>
            </p:cNvSpPr>
            <p:nvPr/>
          </p:nvSpPr>
          <p:spPr bwMode="gray">
            <a:xfrm>
              <a:off x="4368" y="3744"/>
              <a:ext cx="816" cy="192"/>
            </a:xfrm>
            <a:prstGeom prst="ellipse">
              <a:avLst/>
            </a:prstGeom>
            <a:gradFill rotWithShape="1">
              <a:gsLst>
                <a:gs pos="0">
                  <a:srgbClr val="969696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18" name="Oval 8"/>
            <p:cNvSpPr>
              <a:spLocks noChangeArrowheads="1"/>
            </p:cNvSpPr>
            <p:nvPr/>
          </p:nvSpPr>
          <p:spPr bwMode="gray">
            <a:xfrm>
              <a:off x="4272" y="2823"/>
              <a:ext cx="973" cy="973"/>
            </a:xfrm>
            <a:prstGeom prst="ellipse">
              <a:avLst/>
            </a:prstGeom>
            <a:solidFill>
              <a:srgbClr val="00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9" name="Oval 9"/>
            <p:cNvSpPr>
              <a:spLocks noChangeArrowheads="1"/>
            </p:cNvSpPr>
            <p:nvPr/>
          </p:nvSpPr>
          <p:spPr bwMode="gray">
            <a:xfrm>
              <a:off x="4293" y="2846"/>
              <a:ext cx="928" cy="929"/>
            </a:xfrm>
            <a:prstGeom prst="ellipse">
              <a:avLst/>
            </a:prstGeom>
            <a:solidFill>
              <a:srgbClr val="65D9B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20" name="Oval 10"/>
            <p:cNvSpPr>
              <a:spLocks noChangeArrowheads="1"/>
            </p:cNvSpPr>
            <p:nvPr/>
          </p:nvSpPr>
          <p:spPr bwMode="gray">
            <a:xfrm>
              <a:off x="4329" y="2880"/>
              <a:ext cx="839" cy="839"/>
            </a:xfrm>
            <a:prstGeom prst="ellipse">
              <a:avLst/>
            </a:prstGeom>
            <a:solidFill>
              <a:srgbClr val="9BE9C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pic>
          <p:nvPicPr>
            <p:cNvPr id="21" name="Picture 11" descr="Picture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4293" y="2880"/>
              <a:ext cx="616" cy="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" name="Text Box 26"/>
          <p:cNvSpPr txBox="1">
            <a:spLocks noChangeArrowheads="1"/>
          </p:cNvSpPr>
          <p:nvPr/>
        </p:nvSpPr>
        <p:spPr bwMode="gray">
          <a:xfrm>
            <a:off x="367976" y="4813444"/>
            <a:ext cx="238370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/>
              <a:t>формирование</a:t>
            </a:r>
          </a:p>
          <a:p>
            <a:pPr algn="ctr"/>
            <a:r>
              <a:rPr lang="ru-RU" sz="2000" b="1" dirty="0"/>
              <a:t>групп</a:t>
            </a:r>
            <a:endParaRPr lang="en-US" sz="2000" b="1" dirty="0"/>
          </a:p>
        </p:txBody>
      </p:sp>
      <p:sp>
        <p:nvSpPr>
          <p:cNvPr id="15" name="Text Box 26"/>
          <p:cNvSpPr txBox="1">
            <a:spLocks noChangeArrowheads="1"/>
          </p:cNvSpPr>
          <p:nvPr/>
        </p:nvSpPr>
        <p:spPr bwMode="gray">
          <a:xfrm>
            <a:off x="9904476" y="4820520"/>
            <a:ext cx="167828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/>
              <a:t>отчетность </a:t>
            </a:r>
          </a:p>
          <a:p>
            <a:pPr algn="ctr"/>
            <a:r>
              <a:rPr lang="ru-RU" sz="2000" b="1" dirty="0"/>
              <a:t>по приему</a:t>
            </a:r>
            <a:endParaRPr lang="en-US" sz="2000" b="1" dirty="0"/>
          </a:p>
        </p:txBody>
      </p:sp>
      <p:grpSp>
        <p:nvGrpSpPr>
          <p:cNvPr id="52" name="Group 6"/>
          <p:cNvGrpSpPr>
            <a:grpSpLocks/>
          </p:cNvGrpSpPr>
          <p:nvPr/>
        </p:nvGrpSpPr>
        <p:grpSpPr bwMode="auto">
          <a:xfrm>
            <a:off x="5126745" y="1052736"/>
            <a:ext cx="2121383" cy="2124834"/>
            <a:chOff x="4272" y="2823"/>
            <a:chExt cx="973" cy="973"/>
          </a:xfrm>
          <a:effectLst/>
        </p:grpSpPr>
        <p:sp>
          <p:nvSpPr>
            <p:cNvPr id="54" name="Oval 8"/>
            <p:cNvSpPr>
              <a:spLocks noChangeArrowheads="1"/>
            </p:cNvSpPr>
            <p:nvPr/>
          </p:nvSpPr>
          <p:spPr bwMode="gray">
            <a:xfrm>
              <a:off x="4272" y="2823"/>
              <a:ext cx="973" cy="973"/>
            </a:xfrm>
            <a:prstGeom prst="ellipse">
              <a:avLst/>
            </a:prstGeom>
            <a:solidFill>
              <a:srgbClr val="00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55" name="Oval 9"/>
            <p:cNvSpPr>
              <a:spLocks noChangeArrowheads="1"/>
            </p:cNvSpPr>
            <p:nvPr/>
          </p:nvSpPr>
          <p:spPr bwMode="gray">
            <a:xfrm>
              <a:off x="4293" y="2846"/>
              <a:ext cx="928" cy="929"/>
            </a:xfrm>
            <a:prstGeom prst="ellipse">
              <a:avLst/>
            </a:prstGeom>
            <a:solidFill>
              <a:srgbClr val="65D9B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56" name="Oval 10"/>
            <p:cNvSpPr>
              <a:spLocks noChangeArrowheads="1"/>
            </p:cNvSpPr>
            <p:nvPr/>
          </p:nvSpPr>
          <p:spPr bwMode="gray">
            <a:xfrm>
              <a:off x="4347" y="2889"/>
              <a:ext cx="839" cy="83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52400" dir="16200000" sy="-100000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2000" b="1" dirty="0"/>
                <a:t>экспорт </a:t>
              </a:r>
            </a:p>
            <a:p>
              <a:pPr algn="ctr"/>
              <a:r>
                <a:rPr lang="ru-RU" sz="2000" b="1" dirty="0"/>
                <a:t>данных </a:t>
              </a:r>
              <a:endParaRPr lang="ru-RU" sz="2000" b="1" dirty="0" smtClean="0"/>
            </a:p>
            <a:p>
              <a:pPr algn="ctr"/>
              <a:r>
                <a:rPr lang="ru-RU" sz="2000" b="1" dirty="0" smtClean="0"/>
                <a:t>в ФИС ГИА</a:t>
              </a:r>
            </a:p>
            <a:p>
              <a:pPr algn="ctr"/>
              <a:r>
                <a:rPr lang="ru-RU" sz="2000" b="1" dirty="0" smtClean="0"/>
                <a:t>и приема</a:t>
              </a:r>
              <a:endParaRPr lang="ru-RU" sz="2000" b="1" dirty="0"/>
            </a:p>
          </p:txBody>
        </p:sp>
      </p:grpSp>
      <p:sp>
        <p:nvSpPr>
          <p:cNvPr id="58" name="Text Box 5"/>
          <p:cNvSpPr txBox="1">
            <a:spLocks noChangeArrowheads="1"/>
          </p:cNvSpPr>
          <p:nvPr/>
        </p:nvSpPr>
        <p:spPr bwMode="auto">
          <a:xfrm>
            <a:off x="1611738" y="6080017"/>
            <a:ext cx="892899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 smtClean="0">
                <a:solidFill>
                  <a:schemeClr val="tx2"/>
                </a:solidFill>
              </a:rPr>
              <a:t>При зачислении студентов все данные сохраняются</a:t>
            </a:r>
          </a:p>
          <a:p>
            <a:pPr algn="ctr"/>
            <a:r>
              <a:rPr lang="ru-RU" sz="2400" b="1" dirty="0" smtClean="0">
                <a:solidFill>
                  <a:schemeClr val="tx2"/>
                </a:solidFill>
              </a:rPr>
              <a:t>и используются в базах данных по студентам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59" name="Text Box 26"/>
          <p:cNvSpPr txBox="1">
            <a:spLocks noChangeArrowheads="1"/>
          </p:cNvSpPr>
          <p:nvPr/>
        </p:nvSpPr>
        <p:spPr bwMode="gray">
          <a:xfrm>
            <a:off x="629086" y="1625095"/>
            <a:ext cx="172280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/>
              <a:t>заявление </a:t>
            </a:r>
            <a:endParaRPr lang="en-US" sz="2000" b="1" dirty="0"/>
          </a:p>
          <a:p>
            <a:pPr algn="ctr"/>
            <a:r>
              <a:rPr lang="en-US" sz="2000" b="1" dirty="0"/>
              <a:t>on-line</a:t>
            </a:r>
          </a:p>
        </p:txBody>
      </p:sp>
    </p:spTree>
    <p:extLst>
      <p:ext uri="{BB962C8B-B14F-4D97-AF65-F5344CB8AC3E}">
        <p14:creationId xmlns:p14="http://schemas.microsoft.com/office/powerpoint/2010/main" val="28166373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347" y="418104"/>
            <a:ext cx="11176000" cy="457200"/>
          </a:xfrm>
        </p:spPr>
        <p:txBody>
          <a:bodyPr/>
          <a:lstStyle/>
          <a:p>
            <a:pPr algn="l"/>
            <a:r>
              <a:rPr lang="ru-RU" dirty="0" smtClean="0"/>
              <a:t>Учебная деятельность студента в портале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5397" t="11312" r="27355" b="5627"/>
          <a:stretch/>
        </p:blipFill>
        <p:spPr>
          <a:xfrm>
            <a:off x="51483" y="903796"/>
            <a:ext cx="5760640" cy="5693556"/>
          </a:xfrm>
          <a:prstGeom prst="rect">
            <a:avLst/>
          </a:prstGeom>
          <a:ln w="38100" cap="sq">
            <a:solidFill>
              <a:srgbClr val="333399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8698" t="7980" r="19879" b="5880"/>
          <a:stretch/>
        </p:blipFill>
        <p:spPr>
          <a:xfrm>
            <a:off x="2351584" y="962347"/>
            <a:ext cx="7488832" cy="5904656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20469" t="13232" r="28737" b="9031"/>
          <a:stretch/>
        </p:blipFill>
        <p:spPr>
          <a:xfrm>
            <a:off x="6024005" y="1538411"/>
            <a:ext cx="6192688" cy="5328592"/>
          </a:xfrm>
          <a:prstGeom prst="rect">
            <a:avLst/>
          </a:prstGeom>
          <a:ln w="57150">
            <a:solidFill>
              <a:srgbClr val="692AA2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288045" y="4202707"/>
            <a:ext cx="11928648" cy="230832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/>
              <a:t>Разные шаблоны курсов для очного, заочного и дистанционного обучения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/>
              <a:t>Разный набор элементов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/>
              <a:t>Разные настройки электронных журналов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/>
              <a:t>Разное наполнение в зависимости от объема самостоятельной работы студента по дисциплине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5829685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16359"/>
            <a:ext cx="11176000" cy="457200"/>
          </a:xfrm>
        </p:spPr>
        <p:txBody>
          <a:bodyPr/>
          <a:lstStyle/>
          <a:p>
            <a:pPr algn="l"/>
            <a:r>
              <a:rPr lang="ru-RU" dirty="0" smtClean="0"/>
              <a:t>Дистанционный формат занятий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4316" t="10843" r="18281" b="8763"/>
          <a:stretch/>
        </p:blipFill>
        <p:spPr>
          <a:xfrm>
            <a:off x="0" y="1218841"/>
            <a:ext cx="7838767" cy="525658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5703" t="36344" r="37597" b="13233"/>
          <a:stretch/>
        </p:blipFill>
        <p:spPr>
          <a:xfrm>
            <a:off x="5278970" y="1196752"/>
            <a:ext cx="6912768" cy="3456384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0266729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сделали для студента?</a:t>
            </a:r>
            <a:endParaRPr lang="ru-RU" dirty="0"/>
          </a:p>
        </p:txBody>
      </p:sp>
      <p:sp>
        <p:nvSpPr>
          <p:cNvPr id="4" name="Объект 3"/>
          <p:cNvSpPr txBox="1">
            <a:spLocks noGrp="1"/>
          </p:cNvSpPr>
          <p:nvPr>
            <p:ph idx="1"/>
          </p:nvPr>
        </p:nvSpPr>
        <p:spPr>
          <a:xfrm>
            <a:off x="0" y="1082649"/>
            <a:ext cx="12192000" cy="3625608"/>
          </a:xfrm>
          <a:prstGeom prst="rect">
            <a:avLst/>
          </a:prstGeom>
          <a:solidFill>
            <a:srgbClr val="ECF4F6"/>
          </a:solidFill>
        </p:spPr>
        <p:txBody>
          <a:bodyPr wrap="square" rtlCol="0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/>
              <a:t>преподаватели изменили структуру курса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/>
              <a:t>лишние элементы скрыли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/>
              <a:t>н</a:t>
            </a:r>
            <a:r>
              <a:rPr lang="ru-RU" b="1" dirty="0" smtClean="0"/>
              <a:t>астроили потоки и индивидуальные задания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/>
              <a:t>включили элемент </a:t>
            </a:r>
            <a:r>
              <a:rPr lang="ru-RU" b="1" dirty="0" err="1" smtClean="0"/>
              <a:t>вебинар</a:t>
            </a:r>
            <a:r>
              <a:rPr lang="ru-RU" b="1" dirty="0" smtClean="0"/>
              <a:t> в курс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/>
              <a:t>д</a:t>
            </a:r>
            <a:r>
              <a:rPr lang="ru-RU" b="1" dirty="0" smtClean="0"/>
              <a:t>обавили ссылки на внешние сайты и библиотеки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/>
              <a:t>открыли форумы для размещения и разъяснения заданий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/>
              <a:t>а</a:t>
            </a:r>
            <a:r>
              <a:rPr lang="ru-RU" b="1" dirty="0" smtClean="0"/>
              <a:t>ктивнее переписываются со студентами в портале</a:t>
            </a:r>
            <a:endParaRPr lang="ru-RU" b="1" dirty="0"/>
          </a:p>
        </p:txBody>
      </p:sp>
      <p:sp>
        <p:nvSpPr>
          <p:cNvPr id="5" name="Лента лицом вниз 4"/>
          <p:cNvSpPr/>
          <p:nvPr/>
        </p:nvSpPr>
        <p:spPr>
          <a:xfrm>
            <a:off x="119336" y="4876506"/>
            <a:ext cx="11953328" cy="1440160"/>
          </a:xfrm>
          <a:prstGeom prst="ribbon">
            <a:avLst>
              <a:gd name="adj1" fmla="val 16667"/>
              <a:gd name="adj2" fmla="val 732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solidFill>
                  <a:srgbClr val="B00000"/>
                </a:solidFill>
              </a:rPr>
              <a:t>И все в нормальном темпе продолжают учить и учиться…</a:t>
            </a:r>
            <a:endParaRPr lang="ru-RU" sz="4000" b="1" i="1" dirty="0">
              <a:solidFill>
                <a:srgbClr val="B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0260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8303568" y="5274338"/>
            <a:ext cx="3888432" cy="1224136"/>
          </a:xfrm>
        </p:spPr>
        <p:txBody>
          <a:bodyPr/>
          <a:lstStyle/>
          <a:p>
            <a:r>
              <a:rPr lang="ru-RU" sz="1400" b="1" i="1" dirty="0"/>
              <a:t>8 (351) 220-13-50</a:t>
            </a:r>
            <a:endParaRPr lang="ru-RU" sz="1400" dirty="0"/>
          </a:p>
          <a:p>
            <a:r>
              <a:rPr lang="ru-RU" sz="1400" b="1" i="1" dirty="0">
                <a:hlinkClick r:id="rId2"/>
              </a:rPr>
              <a:t>alex@procollege.ru</a:t>
            </a:r>
            <a:r>
              <a:rPr lang="ru-RU" sz="1400" b="1" i="1" dirty="0"/>
              <a:t>,</a:t>
            </a:r>
          </a:p>
          <a:p>
            <a:r>
              <a:rPr lang="ru-RU" sz="1400" b="1" i="1" dirty="0"/>
              <a:t>Гурьянов Алексей </a:t>
            </a:r>
            <a:r>
              <a:rPr lang="ru-RU" sz="1400" b="1" i="1" dirty="0" smtClean="0"/>
              <a:t>Альбертович,</a:t>
            </a:r>
            <a:endParaRPr lang="en-US" sz="1400" b="1" i="1" dirty="0"/>
          </a:p>
          <a:p>
            <a:r>
              <a:rPr lang="ru-RU" sz="1400" b="1" i="1" dirty="0"/>
              <a:t>н</a:t>
            </a:r>
            <a:r>
              <a:rPr lang="ru-RU" sz="1400" b="1" i="1" dirty="0" smtClean="0"/>
              <a:t>ачальник лаборатории </a:t>
            </a:r>
            <a:r>
              <a:rPr lang="en-US" sz="1400" b="1" i="1" dirty="0" err="1" smtClean="0"/>
              <a:t>ProCollege</a:t>
            </a:r>
            <a:endParaRPr lang="ru-RU" sz="1400" dirty="0"/>
          </a:p>
        </p:txBody>
      </p:sp>
      <p:sp>
        <p:nvSpPr>
          <p:cNvPr id="59395" name="WordArt 3"/>
          <p:cNvSpPr>
            <a:spLocks noChangeArrowheads="1" noChangeShapeType="1" noTextEdit="1"/>
          </p:cNvSpPr>
          <p:nvPr/>
        </p:nvSpPr>
        <p:spPr bwMode="gray">
          <a:xfrm>
            <a:off x="2063552" y="3124200"/>
            <a:ext cx="7776864" cy="6096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n-US" sz="5400" b="1" kern="10" dirty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accent1"/>
                    </a:gs>
                  </a:gsLst>
                  <a:lin ang="0" scaled="1"/>
                </a:gradFill>
                <a:effectLst>
                  <a:outerShdw dist="89803" dir="2700000" algn="ctr" rotWithShape="0">
                    <a:srgbClr val="000000">
                      <a:alpha val="50000"/>
                    </a:srgbClr>
                  </a:outerShdw>
                </a:effectLst>
                <a:latin typeface="Verdana"/>
                <a:ea typeface="Verdana"/>
                <a:cs typeface="Verdana"/>
              </a:rPr>
              <a:t>WWW.PROCOLLEGE.RU</a:t>
            </a:r>
            <a:endParaRPr lang="ru-RU" sz="54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accent1"/>
                  </a:gs>
                </a:gsLst>
                <a:lin ang="0" scaled="1"/>
              </a:gradFill>
              <a:effectLst>
                <a:outerShdw dist="89803" dir="2700000" algn="ctr" rotWithShape="0">
                  <a:srgbClr val="000000">
                    <a:alpha val="50000"/>
                  </a:srgbClr>
                </a:outerShdw>
              </a:effectLst>
              <a:latin typeface="Verdana"/>
              <a:ea typeface="Verdana"/>
              <a:cs typeface="Verdana"/>
            </a:endParaRPr>
          </a:p>
        </p:txBody>
      </p:sp>
      <p:pic>
        <p:nvPicPr>
          <p:cNvPr id="5" name="Picture 3" descr="C:\Users\DelyaginaIV\Desktop\Герб  ЮУМК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448" y="1340768"/>
            <a:ext cx="1682520" cy="1455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91344" y="116632"/>
            <a:ext cx="1440160" cy="6480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black">
          <a:xfrm>
            <a:off x="2567608" y="4077072"/>
            <a:ext cx="5850396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None/>
              <a:defRPr sz="16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b="1" i="1" kern="0" dirty="0" smtClean="0"/>
              <a:t>8 912 081 51 91</a:t>
            </a:r>
            <a:endParaRPr lang="ru-RU" kern="0" dirty="0" smtClean="0"/>
          </a:p>
          <a:p>
            <a:r>
              <a:rPr lang="en-US" b="1" i="1" kern="0" dirty="0">
                <a:solidFill>
                  <a:srgbClr val="FF0000"/>
                </a:solidFill>
                <a:hlinkClick r:id="rId4"/>
              </a:rPr>
              <a:t>bap1958@bk.ru</a:t>
            </a:r>
            <a:r>
              <a:rPr lang="ru-RU" b="1" i="1" kern="0" dirty="0" smtClean="0"/>
              <a:t>,</a:t>
            </a:r>
          </a:p>
          <a:p>
            <a:r>
              <a:rPr lang="ru-RU" b="1" i="1" kern="0" dirty="0" smtClean="0"/>
              <a:t>Большаков Александр Павлович,</a:t>
            </a:r>
          </a:p>
          <a:p>
            <a:r>
              <a:rPr lang="ru-RU" b="1" i="1" kern="0" dirty="0"/>
              <a:t>д</a:t>
            </a:r>
            <a:r>
              <a:rPr lang="ru-RU" b="1" i="1" kern="0" dirty="0" smtClean="0"/>
              <a:t>иректор </a:t>
            </a:r>
          </a:p>
          <a:p>
            <a:r>
              <a:rPr lang="ru-RU" b="1" i="1" kern="0" dirty="0" smtClean="0"/>
              <a:t>ГБПОУ «Южно-Уральский многопрофильный колледж»</a:t>
            </a:r>
            <a:endParaRPr lang="ru-RU" kern="0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Вырезка экрана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428"/>
          <a:stretch/>
        </p:blipFill>
        <p:spPr>
          <a:xfrm>
            <a:off x="0" y="1040158"/>
            <a:ext cx="12167445" cy="5413178"/>
          </a:xfrm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5591944" y="1108596"/>
            <a:ext cx="6048672" cy="880244"/>
          </a:xfrm>
          <a:prstGeom prst="wedgeRoundRectCallout">
            <a:avLst>
              <a:gd name="adj1" fmla="val -60348"/>
              <a:gd name="adj2" fmla="val 201576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Подача заявления онлайн</a:t>
            </a:r>
          </a:p>
          <a:p>
            <a:pPr algn="ctr"/>
            <a:r>
              <a:rPr lang="ru-RU" sz="2400" b="1" u="sng" dirty="0" smtClean="0">
                <a:solidFill>
                  <a:srgbClr val="800000"/>
                </a:solidFill>
              </a:rPr>
              <a:t>(гос. услуга в электронном виде)</a:t>
            </a:r>
            <a:endParaRPr lang="ru-RU" sz="2400" b="1" u="sng" dirty="0">
              <a:solidFill>
                <a:srgbClr val="8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404664"/>
            <a:ext cx="84580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</a:rPr>
              <a:t>Автоматизация приемной кампании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881445" y="6500261"/>
            <a:ext cx="2286000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/>
            <a:r>
              <a:rPr lang="en-US" dirty="0" smtClean="0">
                <a:solidFill>
                  <a:schemeClr val="tx2"/>
                </a:solidFill>
              </a:rPr>
              <a:t>www.procollege.ru 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2489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052737"/>
            <a:ext cx="9113433" cy="5402276"/>
          </a:xfrm>
          <a:prstGeom prst="rect">
            <a:avLst/>
          </a:prstGeom>
          <a:solidFill>
            <a:srgbClr val="FFFF00"/>
          </a:solidFill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1" name="Скругленная прямоугольная выноска 10"/>
          <p:cNvSpPr/>
          <p:nvPr/>
        </p:nvSpPr>
        <p:spPr>
          <a:xfrm>
            <a:off x="7959496" y="1313770"/>
            <a:ext cx="4232504" cy="1026111"/>
          </a:xfrm>
          <a:prstGeom prst="wedgeRoundRectCallout">
            <a:avLst>
              <a:gd name="adj1" fmla="val -86377"/>
              <a:gd name="adj2" fmla="val 137253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Автоматический подсчет среднего балла аттестата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6932154" y="4653136"/>
            <a:ext cx="5259846" cy="1296144"/>
          </a:xfrm>
          <a:prstGeom prst="wedgeRoundRectCallout">
            <a:avLst>
              <a:gd name="adj1" fmla="val -84317"/>
              <a:gd name="adj2" fmla="val 22500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Возможность выбора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  специальностей 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с указанием приоритета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931" y="354074"/>
            <a:ext cx="84580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</a:rPr>
              <a:t>Автоматизация приемной кампании</a:t>
            </a: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7968208" y="3068960"/>
            <a:ext cx="4223792" cy="1026111"/>
          </a:xfrm>
          <a:prstGeom prst="wedgeRoundRectCallout">
            <a:avLst>
              <a:gd name="adj1" fmla="val -166524"/>
              <a:gd name="adj2" fmla="val 102841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Автоматический рейтинг при подаче заявления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906000" y="6507345"/>
            <a:ext cx="2286000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/>
            <a:r>
              <a:rPr lang="en-US" dirty="0" smtClean="0">
                <a:solidFill>
                  <a:schemeClr val="tx2"/>
                </a:solidFill>
              </a:rPr>
              <a:t>www.procollege.ru 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5157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085951"/>
            <a:ext cx="11280576" cy="5772049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4" name="Скругленная прямоугольная выноска 13"/>
          <p:cNvSpPr/>
          <p:nvPr/>
        </p:nvSpPr>
        <p:spPr>
          <a:xfrm>
            <a:off x="5879976" y="4941168"/>
            <a:ext cx="6312024" cy="1440160"/>
          </a:xfrm>
          <a:prstGeom prst="wedgeRoundRectCallout">
            <a:avLst>
              <a:gd name="adj1" fmla="val 8585"/>
              <a:gd name="adj2" fmla="val -105850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Автоматическая печать 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всех документов приемной комиссии 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с данными абитуриентов,</a:t>
            </a:r>
          </a:p>
          <a:p>
            <a:pPr 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ф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ормирование реестра договоров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276" y="439620"/>
            <a:ext cx="84580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</a:rPr>
              <a:t>Автоматизация приемной кампании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473952" y="6540791"/>
            <a:ext cx="2286000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/>
            <a:r>
              <a:rPr lang="en-US" dirty="0" smtClean="0">
                <a:solidFill>
                  <a:schemeClr val="tx2"/>
                </a:solidFill>
              </a:rPr>
              <a:t>www.procollege.ru 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5901317" y="4941005"/>
            <a:ext cx="6312024" cy="1440160"/>
          </a:xfrm>
          <a:prstGeom prst="wedgeRoundRectCallout">
            <a:avLst>
              <a:gd name="adj1" fmla="val -121286"/>
              <a:gd name="adj2" fmla="val 26706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Автоматическая печать 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всех документов приемной комиссии 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с данными абитуриентов,</a:t>
            </a:r>
          </a:p>
          <a:p>
            <a:pPr 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ф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ормирование реестра договоров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2231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Вырезка экрана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87"/>
          <a:stretch/>
        </p:blipFill>
        <p:spPr>
          <a:xfrm>
            <a:off x="8711" y="1005576"/>
            <a:ext cx="12183289" cy="585242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2" name="Скругленная прямоугольная выноска 11"/>
          <p:cNvSpPr/>
          <p:nvPr/>
        </p:nvSpPr>
        <p:spPr>
          <a:xfrm>
            <a:off x="5303912" y="5157192"/>
            <a:ext cx="6840760" cy="1700808"/>
          </a:xfrm>
          <a:prstGeom prst="wedgeRoundRectCallout">
            <a:avLst>
              <a:gd name="adj1" fmla="val -82812"/>
              <a:gd name="adj2" fmla="val -62272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Автоматическое формирование </a:t>
            </a:r>
            <a:r>
              <a:rPr lang="ru-RU" sz="2400" b="1" dirty="0" smtClean="0">
                <a:solidFill>
                  <a:schemeClr val="tx1"/>
                </a:solidFill>
              </a:rPr>
              <a:t>рейтингов абитуриентов 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и публикация на сайте</a:t>
            </a:r>
          </a:p>
          <a:p>
            <a:pPr algn="ctr"/>
            <a:r>
              <a:rPr lang="ru-RU" sz="2000" b="1" u="sng" dirty="0" smtClean="0">
                <a:solidFill>
                  <a:srgbClr val="800000"/>
                </a:solidFill>
              </a:rPr>
              <a:t>(</a:t>
            </a:r>
            <a:r>
              <a:rPr lang="ru-RU" sz="2400" b="1" u="sng" dirty="0" smtClean="0">
                <a:solidFill>
                  <a:srgbClr val="800000"/>
                </a:solidFill>
              </a:rPr>
              <a:t>гос. услуга в электронном виде)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1" y="476673"/>
            <a:ext cx="57004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Автоматизация приемной кампании</a:t>
            </a:r>
          </a:p>
        </p:txBody>
      </p:sp>
    </p:spTree>
    <p:extLst>
      <p:ext uri="{BB962C8B-B14F-4D97-AF65-F5344CB8AC3E}">
        <p14:creationId xmlns:p14="http://schemas.microsoft.com/office/powerpoint/2010/main" val="2314374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db2004175gl">
  <a:themeElements>
    <a:clrScheme name="170Gp_natural_light 3">
      <a:dk1>
        <a:srgbClr val="000000"/>
      </a:dk1>
      <a:lt1>
        <a:srgbClr val="FFFFFF"/>
      </a:lt1>
      <a:dk2>
        <a:srgbClr val="333399"/>
      </a:dk2>
      <a:lt2>
        <a:srgbClr val="C0C0C0"/>
      </a:lt2>
      <a:accent1>
        <a:srgbClr val="8FABD5"/>
      </a:accent1>
      <a:accent2>
        <a:srgbClr val="F1900F"/>
      </a:accent2>
      <a:accent3>
        <a:srgbClr val="FFFFFF"/>
      </a:accent3>
      <a:accent4>
        <a:srgbClr val="000000"/>
      </a:accent4>
      <a:accent5>
        <a:srgbClr val="C6D2E7"/>
      </a:accent5>
      <a:accent6>
        <a:srgbClr val="DA820C"/>
      </a:accent6>
      <a:hlink>
        <a:srgbClr val="AE0404"/>
      </a:hlink>
      <a:folHlink>
        <a:srgbClr val="0066CC"/>
      </a:folHlink>
    </a:clrScheme>
    <a:fontScheme name="170Gp_natural_ligh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70Gp_natural_light 1">
        <a:dk1>
          <a:srgbClr val="000000"/>
        </a:dk1>
        <a:lt1>
          <a:srgbClr val="FFFFFF"/>
        </a:lt1>
        <a:dk2>
          <a:srgbClr val="632769"/>
        </a:dk2>
        <a:lt2>
          <a:srgbClr val="DDDDDD"/>
        </a:lt2>
        <a:accent1>
          <a:srgbClr val="8B8DE1"/>
        </a:accent1>
        <a:accent2>
          <a:srgbClr val="FF997D"/>
        </a:accent2>
        <a:accent3>
          <a:srgbClr val="FFFFFF"/>
        </a:accent3>
        <a:accent4>
          <a:srgbClr val="000000"/>
        </a:accent4>
        <a:accent5>
          <a:srgbClr val="C4C5EE"/>
        </a:accent5>
        <a:accent6>
          <a:srgbClr val="E78A71"/>
        </a:accent6>
        <a:hlink>
          <a:srgbClr val="58AFD2"/>
        </a:hlink>
        <a:folHlink>
          <a:srgbClr val="BFDF6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70Gp_natural_light 2">
        <a:dk1>
          <a:srgbClr val="000000"/>
        </a:dk1>
        <a:lt1>
          <a:srgbClr val="FFFFFF"/>
        </a:lt1>
        <a:dk2>
          <a:srgbClr val="26728A"/>
        </a:dk2>
        <a:lt2>
          <a:srgbClr val="DDDDDD"/>
        </a:lt2>
        <a:accent1>
          <a:srgbClr val="9FCAD3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8A8AE7"/>
        </a:accent6>
        <a:hlink>
          <a:srgbClr val="71A5DF"/>
        </a:hlink>
        <a:folHlink>
          <a:srgbClr val="F1CA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70Gp_natural_light 3">
        <a:dk1>
          <a:srgbClr val="000000"/>
        </a:dk1>
        <a:lt1>
          <a:srgbClr val="FFFFFF"/>
        </a:lt1>
        <a:dk2>
          <a:srgbClr val="333399"/>
        </a:dk2>
        <a:lt2>
          <a:srgbClr val="C0C0C0"/>
        </a:lt2>
        <a:accent1>
          <a:srgbClr val="8FABD5"/>
        </a:accent1>
        <a:accent2>
          <a:srgbClr val="F1900F"/>
        </a:accent2>
        <a:accent3>
          <a:srgbClr val="FFFFFF"/>
        </a:accent3>
        <a:accent4>
          <a:srgbClr val="000000"/>
        </a:accent4>
        <a:accent5>
          <a:srgbClr val="C6D2E7"/>
        </a:accent5>
        <a:accent6>
          <a:srgbClr val="DA820C"/>
        </a:accent6>
        <a:hlink>
          <a:srgbClr val="AE0404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cdb2004175gl</Template>
  <TotalTime>1879</TotalTime>
  <Words>1366</Words>
  <Application>Microsoft Office PowerPoint</Application>
  <PresentationFormat>Широкоэкранный</PresentationFormat>
  <Paragraphs>321</Paragraphs>
  <Slides>53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60" baseType="lpstr">
      <vt:lpstr>Arial</vt:lpstr>
      <vt:lpstr>Arial Black</vt:lpstr>
      <vt:lpstr>Calibri</vt:lpstr>
      <vt:lpstr>Times New Roman</vt:lpstr>
      <vt:lpstr>Verdana</vt:lpstr>
      <vt:lpstr>Wingdings</vt:lpstr>
      <vt:lpstr>cdb2004175gl</vt:lpstr>
      <vt:lpstr>Презентация PowerPoint</vt:lpstr>
      <vt:lpstr>Презентация PowerPoint</vt:lpstr>
      <vt:lpstr>Презентация PowerPoint</vt:lpstr>
      <vt:lpstr>АСУ ProCollege  обеспечивает </vt:lpstr>
      <vt:lpstr>Автоматизация приемной кампании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Автоматизация работы учебной части</vt:lpstr>
      <vt:lpstr>Презентация PowerPoint</vt:lpstr>
      <vt:lpstr>Презентация PowerPoint</vt:lpstr>
      <vt:lpstr>Презентация PowerPoint</vt:lpstr>
      <vt:lpstr>Презентация PowerPoint</vt:lpstr>
      <vt:lpstr>Рабочий стол администратора</vt:lpstr>
      <vt:lpstr>Электронный документооборот</vt:lpstr>
      <vt:lpstr>Презентация PowerPoint</vt:lpstr>
      <vt:lpstr>Презентация PowerPoint</vt:lpstr>
      <vt:lpstr>Презентация PowerPoint</vt:lpstr>
      <vt:lpstr>Формирование внутренней отчетности</vt:lpstr>
      <vt:lpstr>Формирование внешней отчетности</vt:lpstr>
      <vt:lpstr>Презентация PowerPoint</vt:lpstr>
      <vt:lpstr>Презентация PowerPoint</vt:lpstr>
      <vt:lpstr>выгрузка данных в любом формате</vt:lpstr>
      <vt:lpstr>Выгрузка в ФИС ФРДО</vt:lpstr>
      <vt:lpstr>Выгрузка в ФИС ГИА и приема и ещё куда нужно и можно</vt:lpstr>
      <vt:lpstr>АСУ ProCollege</vt:lpstr>
      <vt:lpstr>Структурные возможности АСУ ProCollege</vt:lpstr>
      <vt:lpstr>Функциональные преимущества АСУ ProCollege</vt:lpstr>
      <vt:lpstr>Функциональные преимущества АСУ ProCollege</vt:lpstr>
      <vt:lpstr>Возможности образовательной среды</vt:lpstr>
      <vt:lpstr>Индивидуальная настройка рабочего стола</vt:lpstr>
      <vt:lpstr>Рабочий стол преподавателя формируется средствами ProCollege + MOODLE</vt:lpstr>
      <vt:lpstr>Разработка электронного курса</vt:lpstr>
      <vt:lpstr>Работа с электронным курсом</vt:lpstr>
      <vt:lpstr>Работа с электронным курсом</vt:lpstr>
      <vt:lpstr>Работа с электронным курсом</vt:lpstr>
      <vt:lpstr>Работа с электронным курсом</vt:lpstr>
      <vt:lpstr>Работа с электронным курсом. Тестирование</vt:lpstr>
      <vt:lpstr>Работа с электронным курсом. Элемент «Видеоконференция»</vt:lpstr>
      <vt:lpstr>Вебинары по дисциплинам</vt:lpstr>
      <vt:lpstr>Работа с электронным журналом </vt:lpstr>
      <vt:lpstr>Работа с электронным журналом ProCollege </vt:lpstr>
      <vt:lpstr>Рабочий стол преподавателя-классного руководителя</vt:lpstr>
      <vt:lpstr>Презентация PowerPoint</vt:lpstr>
      <vt:lpstr>Доступ по ссылке с портала к электронным библиотечным системам  с автоматической регистрацией</vt:lpstr>
      <vt:lpstr>Презентация PowerPoint</vt:lpstr>
      <vt:lpstr>Презентация PowerPoint</vt:lpstr>
      <vt:lpstr>Учебная деятельность студента в портале </vt:lpstr>
      <vt:lpstr>Дистанционный формат занятий </vt:lpstr>
      <vt:lpstr>Что сделали для студента?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Делягина Ирина Валерьевна</dc:creator>
  <cp:lastModifiedBy>Гурьянов Алексей Альбертович</cp:lastModifiedBy>
  <cp:revision>224</cp:revision>
  <dcterms:created xsi:type="dcterms:W3CDTF">2016-04-27T08:08:01Z</dcterms:created>
  <dcterms:modified xsi:type="dcterms:W3CDTF">2020-04-20T06:19:33Z</dcterms:modified>
</cp:coreProperties>
</file>