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283" r:id="rId4"/>
    <p:sldId id="287" r:id="rId5"/>
    <p:sldId id="291" r:id="rId6"/>
    <p:sldId id="288" r:id="rId7"/>
    <p:sldId id="292" r:id="rId8"/>
    <p:sldId id="293" r:id="rId9"/>
    <p:sldId id="294" r:id="rId10"/>
    <p:sldId id="286" r:id="rId11"/>
    <p:sldId id="298" r:id="rId12"/>
    <p:sldId id="297" r:id="rId13"/>
    <p:sldId id="295" r:id="rId14"/>
    <p:sldId id="296" r:id="rId15"/>
    <p:sldId id="289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FF0000"/>
    <a:srgbClr val="333399"/>
    <a:srgbClr val="CCFFFF"/>
    <a:srgbClr val="B00000"/>
    <a:srgbClr val="800000"/>
    <a:srgbClr val="FFFF99"/>
    <a:srgbClr val="ECF4F6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>
      <p:cViewPr>
        <p:scale>
          <a:sx n="106" d="100"/>
          <a:sy n="106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6C79-2B19-4772-9BB1-67B07ADAE0D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67E0-6D2E-4777-95F1-4745F4EBD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67E0-6D2E-4777-95F1-4745F4EBD9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5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67E0-6D2E-4777-95F1-4745F4EBD9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5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67E0-6D2E-4777-95F1-4745F4EBD9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2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3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B254AE6E-5598-4681-8E87-AC0FB670542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75544-0CA3-4652-BEE8-A8F9614AC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37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824F-0C8E-4FF0-A815-27A0B0381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592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84216CA-01E2-40F6-9965-341780433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74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8790-2E6C-417F-9828-F8ED75A83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3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6148C-50C7-4980-81A1-CF21FF795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98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5ECC-0C00-4CCC-A62C-1BD648BA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398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A9846-EC2A-4545-910C-E70798632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21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6E66-4E16-4B1E-89BE-FEA66234D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41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45E2B-7155-44D1-9D5A-C85C0205E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32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BC84-168A-4AF0-90E1-DA1FCA863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18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58BAF-77E1-4867-848B-9F89C64C5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04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576 h 576"/>
              <a:gd name="T2" fmla="*/ 5465 w 5616"/>
              <a:gd name="T3" fmla="*/ 563 h 576"/>
              <a:gd name="T4" fmla="*/ 5616 w 5616"/>
              <a:gd name="T5" fmla="*/ 0 h 576"/>
              <a:gd name="T6" fmla="*/ 0 w 5616"/>
              <a:gd name="T7" fmla="*/ 0 h 576"/>
              <a:gd name="T8" fmla="*/ 0 w 5616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4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5622 w 5622"/>
              <a:gd name="T3" fmla="*/ 0 h 4320"/>
              <a:gd name="T4" fmla="*/ 4457 w 5622"/>
              <a:gd name="T5" fmla="*/ 4313 h 4320"/>
              <a:gd name="T6" fmla="*/ 0 w 5622"/>
              <a:gd name="T7" fmla="*/ 4320 h 4320"/>
              <a:gd name="T8" fmla="*/ 0 w 5622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7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96 w 288"/>
              <a:gd name="T1" fmla="*/ 0 h 384"/>
              <a:gd name="T2" fmla="*/ 0 w 288"/>
              <a:gd name="T3" fmla="*/ 384 h 384"/>
              <a:gd name="T4" fmla="*/ 288 w 288"/>
              <a:gd name="T5" fmla="*/ 384 h 384"/>
              <a:gd name="T6" fmla="*/ 288 w 288"/>
              <a:gd name="T7" fmla="*/ 0 h 384"/>
              <a:gd name="T8" fmla="*/ 96 w 288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92F5B4-A80A-432F-A399-0CE094E045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144016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90863"/>
            <a:ext cx="9144000" cy="2354361"/>
          </a:xfrm>
        </p:spPr>
        <p:txBody>
          <a:bodyPr/>
          <a:lstStyle/>
          <a:p>
            <a:r>
              <a:rPr lang="ru-RU" sz="2400" dirty="0" smtClean="0"/>
              <a:t>Автоматизированная система управления</a:t>
            </a:r>
            <a:r>
              <a:rPr lang="en-US" sz="2400" dirty="0" smtClean="0"/>
              <a:t> </a:t>
            </a:r>
            <a:r>
              <a:rPr lang="ru-RU" sz="2400" dirty="0" smtClean="0"/>
              <a:t>профессиональной образовательной организацией СПО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ProCollege</a:t>
            </a:r>
            <a:endParaRPr lang="en-US" sz="5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6453335"/>
            <a:ext cx="3429000" cy="371103"/>
          </a:xfrm>
        </p:spPr>
        <p:txBody>
          <a:bodyPr/>
          <a:lstStyle/>
          <a:p>
            <a:r>
              <a:rPr lang="ru-RU" sz="1400" b="1" dirty="0" smtClean="0"/>
              <a:t>ГБПОУ «ЮУМК», 2017</a:t>
            </a:r>
            <a:endParaRPr lang="en-US" sz="1400" b="1" dirty="0"/>
          </a:p>
        </p:txBody>
      </p:sp>
      <p:pic>
        <p:nvPicPr>
          <p:cNvPr id="1027" name="Picture 3" descr="C:\Users\DelyaginaIV\Desktop\Герб  ЮУМ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65" y="-5748"/>
            <a:ext cx="890432" cy="7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АСУ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ProCollege</a:t>
            </a:r>
            <a:endParaRPr lang="ru-RU" dirty="0"/>
          </a:p>
        </p:txBody>
      </p:sp>
      <p:pic>
        <p:nvPicPr>
          <p:cNvPr id="4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2" y="2132856"/>
            <a:ext cx="9195108" cy="5195423"/>
          </a:xfrm>
        </p:spPr>
      </p:pic>
      <p:sp>
        <p:nvSpPr>
          <p:cNvPr id="6" name="AutoShape 56"/>
          <p:cNvSpPr>
            <a:spLocks noChangeArrowheads="1"/>
          </p:cNvSpPr>
          <p:nvPr/>
        </p:nvSpPr>
        <p:spPr bwMode="gray">
          <a:xfrm>
            <a:off x="0" y="1124744"/>
            <a:ext cx="9144000" cy="2016224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8332" y="124329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обеспечивает реализацию </a:t>
            </a:r>
            <a:r>
              <a:rPr lang="ru-RU" sz="2400" b="1" dirty="0">
                <a:solidFill>
                  <a:srgbClr val="002060"/>
                </a:solidFill>
              </a:rPr>
              <a:t>государственных </a:t>
            </a:r>
            <a:r>
              <a:rPr lang="ru-RU" sz="2400" b="1" dirty="0" smtClean="0">
                <a:solidFill>
                  <a:srgbClr val="002060"/>
                </a:solidFill>
              </a:rPr>
              <a:t>услуг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сфере образования </a:t>
            </a:r>
            <a:r>
              <a:rPr lang="ru-RU" sz="2400" b="1" dirty="0" smtClean="0">
                <a:solidFill>
                  <a:srgbClr val="002060"/>
                </a:solidFill>
              </a:rPr>
              <a:t>в электронном виде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5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Приемная комиссия</a:t>
            </a:r>
            <a:endParaRPr lang="ru-RU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44979" y="1445563"/>
            <a:ext cx="1544638" cy="1766888"/>
            <a:chOff x="555" y="2823"/>
            <a:chExt cx="973" cy="1113"/>
          </a:xfrm>
        </p:grpSpPr>
        <p:sp>
          <p:nvSpPr>
            <p:cNvPr id="46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50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 Box 33"/>
            <p:cNvSpPr txBox="1">
              <a:spLocks noChangeArrowheads="1"/>
            </p:cNvSpPr>
            <p:nvPr/>
          </p:nvSpPr>
          <p:spPr bwMode="gray">
            <a:xfrm>
              <a:off x="973" y="3213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51579" y="4639578"/>
            <a:ext cx="40118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статистика,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ониторинг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базы данных по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абитуриентам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54380" y="1494027"/>
            <a:ext cx="1544643" cy="1766888"/>
            <a:chOff x="4272" y="2823"/>
            <a:chExt cx="973" cy="1113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44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12"/>
            <p:cNvSpPr txBox="1">
              <a:spLocks noChangeArrowheads="1"/>
            </p:cNvSpPr>
            <p:nvPr/>
          </p:nvSpPr>
          <p:spPr bwMode="gray">
            <a:xfrm>
              <a:off x="4354" y="3046"/>
              <a:ext cx="8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ечать и </a:t>
              </a:r>
            </a:p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экспорт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договоров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256919" y="2121882"/>
            <a:ext cx="1544640" cy="1766888"/>
            <a:chOff x="3024" y="2823"/>
            <a:chExt cx="973" cy="1113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8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 Box 19"/>
            <p:cNvSpPr txBox="1">
              <a:spLocks noChangeArrowheads="1"/>
            </p:cNvSpPr>
            <p:nvPr/>
          </p:nvSpPr>
          <p:spPr bwMode="gray">
            <a:xfrm>
              <a:off x="3059" y="3120"/>
              <a:ext cx="8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ачисление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в ПОО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235465" y="1986106"/>
            <a:ext cx="4089494" cy="1887538"/>
            <a:chOff x="220" y="2747"/>
            <a:chExt cx="2529" cy="1189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solidFill>
              <a:srgbClr val="E065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solidFill>
              <a:srgbClr val="E786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32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220" y="2747"/>
              <a:ext cx="8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/>
                <a:t>з</a:t>
              </a:r>
              <a:r>
                <a:rPr lang="ru-RU" sz="1600" b="1" dirty="0" smtClean="0"/>
                <a:t>аявление </a:t>
              </a:r>
              <a:endParaRPr lang="en-US" sz="1600" b="1" dirty="0" smtClean="0"/>
            </a:p>
            <a:p>
              <a:pPr algn="ctr"/>
              <a:r>
                <a:rPr lang="en-US" sz="1600" b="1" dirty="0" smtClean="0"/>
                <a:t>on-line</a:t>
              </a:r>
              <a:endParaRPr lang="en-US" sz="1600" b="1" dirty="0"/>
            </a:p>
          </p:txBody>
        </p:sp>
      </p:grpSp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2746933" y="2429918"/>
            <a:ext cx="16078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актуальный</a:t>
            </a:r>
          </a:p>
          <a:p>
            <a:pPr algn="ctr"/>
            <a:r>
              <a:rPr lang="ru-RU" sz="1600" b="1" dirty="0" smtClean="0"/>
              <a:t>рейтинг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абитуриентов</a:t>
            </a:r>
            <a:endParaRPr lang="en-US" sz="1600" b="1" dirty="0"/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582395" y="3553013"/>
            <a:ext cx="1544638" cy="1766888"/>
            <a:chOff x="555" y="2823"/>
            <a:chExt cx="973" cy="1113"/>
          </a:xfrm>
        </p:grpSpPr>
        <p:sp>
          <p:nvSpPr>
            <p:cNvPr id="22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6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33"/>
            <p:cNvSpPr txBox="1">
              <a:spLocks noChangeArrowheads="1"/>
            </p:cNvSpPr>
            <p:nvPr/>
          </p:nvSpPr>
          <p:spPr bwMode="gray">
            <a:xfrm>
              <a:off x="973" y="3213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1388078" y="3513325"/>
            <a:ext cx="1544643" cy="1766888"/>
            <a:chOff x="4272" y="2823"/>
            <a:chExt cx="973" cy="1113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solidFill>
              <a:srgbClr val="65D9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solidFill>
              <a:srgbClr val="9BE9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1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26"/>
          <p:cNvSpPr txBox="1">
            <a:spLocks noChangeArrowheads="1"/>
          </p:cNvSpPr>
          <p:nvPr/>
        </p:nvSpPr>
        <p:spPr bwMode="gray">
          <a:xfrm>
            <a:off x="1291774" y="4054803"/>
            <a:ext cx="1797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формирование</a:t>
            </a:r>
          </a:p>
          <a:p>
            <a:pPr algn="ctr"/>
            <a:r>
              <a:rPr lang="ru-RU" sz="1600" b="1" dirty="0" smtClean="0"/>
              <a:t>групп</a:t>
            </a:r>
            <a:endParaRPr lang="en-US" sz="1600" b="1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gray">
          <a:xfrm>
            <a:off x="6685538" y="4043549"/>
            <a:ext cx="13812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отчетность </a:t>
            </a:r>
          </a:p>
          <a:p>
            <a:pPr algn="ctr"/>
            <a:r>
              <a:rPr lang="ru-RU" sz="1600" b="1" dirty="0" smtClean="0"/>
              <a:t>по приему</a:t>
            </a:r>
            <a:endParaRPr lang="en-US" sz="1600" b="1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 rot="10800000">
            <a:off x="2931913" y="3888769"/>
            <a:ext cx="3650482" cy="840441"/>
          </a:xfrm>
          <a:prstGeom prst="upArrow">
            <a:avLst>
              <a:gd name="adj1" fmla="val 64321"/>
              <a:gd name="adj2" fmla="val 49931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4035469" y="1052736"/>
            <a:ext cx="1544643" cy="1544638"/>
            <a:chOff x="4272" y="2823"/>
            <a:chExt cx="973" cy="973"/>
          </a:xfrm>
          <a:effectLst/>
        </p:grpSpPr>
        <p:sp>
          <p:nvSpPr>
            <p:cNvPr id="54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solidFill>
              <a:srgbClr val="65D9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/>
                <a:t>экспорт </a:t>
              </a:r>
            </a:p>
            <a:p>
              <a:r>
                <a:rPr lang="ru-RU" sz="1600" b="1" dirty="0"/>
                <a:t>д</a:t>
              </a:r>
              <a:r>
                <a:rPr lang="ru-RU" sz="1600" b="1" dirty="0" smtClean="0"/>
                <a:t>анных </a:t>
              </a:r>
            </a:p>
            <a:p>
              <a:pPr algn="ctr"/>
              <a:r>
                <a:rPr lang="ru-RU" sz="1600" b="1" dirty="0" smtClean="0"/>
                <a:t>в ФИС ГИА</a:t>
              </a:r>
            </a:p>
            <a:p>
              <a:pPr algn="ctr"/>
              <a:r>
                <a:rPr lang="ru-RU" sz="1600" b="1" dirty="0" smtClean="0"/>
                <a:t> и приема</a:t>
              </a:r>
              <a:endParaRPr lang="ru-RU" sz="1600" b="1" dirty="0"/>
            </a:p>
          </p:txBody>
        </p:sp>
        <p:pic>
          <p:nvPicPr>
            <p:cNvPr id="57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07504" y="5720133"/>
            <a:ext cx="8928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зачислении студентов все данные сохраняются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используются в базах данных по студентам, в электронных журналах.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работы учебной части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/>
          <a:stretch/>
        </p:blipFill>
        <p:spPr bwMode="auto">
          <a:xfrm rot="20071364">
            <a:off x="5477322" y="3733822"/>
            <a:ext cx="4055096" cy="2782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32"/>
          <p:cNvSpPr>
            <a:spLocks noChangeArrowheads="1"/>
          </p:cNvSpPr>
          <p:nvPr/>
        </p:nvSpPr>
        <p:spPr bwMode="gray">
          <a:xfrm>
            <a:off x="35496" y="1163754"/>
            <a:ext cx="8640960" cy="59894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gray">
          <a:xfrm>
            <a:off x="35496" y="1983216"/>
            <a:ext cx="8640960" cy="59894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gray">
          <a:xfrm>
            <a:off x="35496" y="2802679"/>
            <a:ext cx="8640960" cy="59894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gray">
          <a:xfrm>
            <a:off x="35496" y="3622141"/>
            <a:ext cx="7632848" cy="59894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gray">
          <a:xfrm>
            <a:off x="450320" y="1232043"/>
            <a:ext cx="8490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Удобная технология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Drag and 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Drop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(«бери и тащи</a:t>
            </a:r>
            <a:r>
              <a:rPr lang="ru-RU" sz="2400" b="1" dirty="0" smtClean="0">
                <a:solidFill>
                  <a:srgbClr val="000000"/>
                </a:solidFill>
              </a:rPr>
              <a:t>»)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gray">
          <a:xfrm>
            <a:off x="450320" y="2052928"/>
            <a:ext cx="7039442" cy="4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Замена кабинетов, преподавателей, занятий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gray">
          <a:xfrm>
            <a:off x="450320" y="2872391"/>
            <a:ext cx="6747808" cy="4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2400" b="1" dirty="0">
                <a:solidFill>
                  <a:srgbClr val="000000"/>
                </a:solidFill>
              </a:rPr>
              <a:t>Автоматические расчеты </a:t>
            </a:r>
            <a:r>
              <a:rPr lang="ru-RU" sz="2400" b="1" dirty="0" smtClean="0">
                <a:solidFill>
                  <a:srgbClr val="000000"/>
                </a:solidFill>
              </a:rPr>
              <a:t>выданных </a:t>
            </a:r>
            <a:r>
              <a:rPr lang="ru-RU" sz="2400" b="1" dirty="0">
                <a:solidFill>
                  <a:srgbClr val="000000"/>
                </a:solidFill>
              </a:rPr>
              <a:t>часов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gray">
          <a:xfrm>
            <a:off x="450320" y="3690430"/>
            <a:ext cx="8048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2400" b="1" dirty="0">
                <a:solidFill>
                  <a:srgbClr val="000000"/>
                </a:solidFill>
              </a:rPr>
              <a:t>Вывод </a:t>
            </a:r>
            <a:r>
              <a:rPr lang="ru-RU" sz="2400" b="1" dirty="0" smtClean="0">
                <a:solidFill>
                  <a:srgbClr val="000000"/>
                </a:solidFill>
              </a:rPr>
              <a:t>актуального расписания </a:t>
            </a:r>
            <a:r>
              <a:rPr lang="ru-RU" sz="2400" b="1" dirty="0">
                <a:solidFill>
                  <a:srgbClr val="000000"/>
                </a:solidFill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</a:rPr>
              <a:t>сайт ПОО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gray">
          <a:xfrm>
            <a:off x="35496" y="4293097"/>
            <a:ext cx="5616624" cy="108012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Box 61"/>
          <p:cNvSpPr txBox="1">
            <a:spLocks noChangeArrowheads="1"/>
          </p:cNvSpPr>
          <p:nvPr/>
        </p:nvSpPr>
        <p:spPr bwMode="gray">
          <a:xfrm>
            <a:off x="395535" y="4370211"/>
            <a:ext cx="547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2400" b="1" dirty="0">
                <a:solidFill>
                  <a:srgbClr val="000000"/>
                </a:solidFill>
              </a:rPr>
              <a:t>А</a:t>
            </a:r>
            <a:r>
              <a:rPr lang="ru-RU" sz="2400" b="1" dirty="0" smtClean="0">
                <a:solidFill>
                  <a:srgbClr val="000000"/>
                </a:solidFill>
              </a:rPr>
              <a:t>втоматизация формирования 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календарного </a:t>
            </a:r>
            <a:r>
              <a:rPr lang="ru-RU" sz="2400" b="1" dirty="0">
                <a:solidFill>
                  <a:srgbClr val="000000"/>
                </a:solidFill>
              </a:rPr>
              <a:t>учебного </a:t>
            </a:r>
            <a:r>
              <a:rPr lang="ru-RU" sz="2400" b="1" dirty="0" smtClean="0">
                <a:solidFill>
                  <a:srgbClr val="000000"/>
                </a:solidFill>
              </a:rPr>
              <a:t>графика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gray">
          <a:xfrm>
            <a:off x="66939" y="5445224"/>
            <a:ext cx="5585181" cy="139309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EEB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gray">
          <a:xfrm>
            <a:off x="107505" y="5301208"/>
            <a:ext cx="54726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Автоматизация 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тарификации </a:t>
            </a:r>
            <a:r>
              <a:rPr lang="ru-RU" sz="2400" b="1" dirty="0" smtClean="0">
                <a:solidFill>
                  <a:srgbClr val="000000"/>
                </a:solidFill>
              </a:rPr>
              <a:t>и заполнения 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учебных карточек, форм, </a:t>
            </a:r>
            <a:r>
              <a:rPr lang="ru-RU" sz="2400" b="1" dirty="0" smtClean="0">
                <a:solidFill>
                  <a:srgbClr val="000000"/>
                </a:solidFill>
              </a:rPr>
              <a:t>отчетов и др.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3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внутренней отчетности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7125" r="9558" b="24589"/>
          <a:stretch/>
        </p:blipFill>
        <p:spPr bwMode="auto">
          <a:xfrm>
            <a:off x="12703" y="1151511"/>
            <a:ext cx="6069107" cy="2554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28497" r="9656" b="28368"/>
          <a:stretch/>
        </p:blipFill>
        <p:spPr bwMode="auto">
          <a:xfrm>
            <a:off x="1414064" y="2573488"/>
            <a:ext cx="5791200" cy="217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1" r="36081" b="39580"/>
          <a:stretch/>
        </p:blipFill>
        <p:spPr bwMode="auto">
          <a:xfrm>
            <a:off x="251520" y="4757845"/>
            <a:ext cx="3680175" cy="1407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27745" r="16770" b="43961"/>
          <a:stretch/>
        </p:blipFill>
        <p:spPr bwMode="auto">
          <a:xfrm>
            <a:off x="3579168" y="5226622"/>
            <a:ext cx="5564832" cy="158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4274" y="10527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BC0000"/>
                </a:solidFill>
              </a:rPr>
              <a:t>- в автоматическом режиме за несколько секунд</a:t>
            </a:r>
            <a:endParaRPr lang="ru-RU" sz="1600" b="1" i="1" dirty="0">
              <a:solidFill>
                <a:srgbClr val="B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2389" y="165021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i="1" dirty="0" smtClean="0">
                <a:solidFill>
                  <a:srgbClr val="BC0000"/>
                </a:solidFill>
              </a:rPr>
              <a:t>формирование </a:t>
            </a:r>
          </a:p>
          <a:p>
            <a:pPr algn="ctr"/>
            <a:r>
              <a:rPr lang="ru-RU" sz="1600" b="1" i="1" dirty="0" smtClean="0">
                <a:solidFill>
                  <a:srgbClr val="BC0000"/>
                </a:solidFill>
              </a:rPr>
              <a:t>новых отчетов по запросу в короткий срок</a:t>
            </a:r>
            <a:endParaRPr lang="ru-RU" sz="1600" b="1" i="1" dirty="0">
              <a:solidFill>
                <a:srgbClr val="B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4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</a:t>
            </a:r>
            <a:r>
              <a:rPr lang="ru-RU" dirty="0" smtClean="0"/>
              <a:t>внешней </a:t>
            </a:r>
            <a:r>
              <a:rPr lang="ru-RU" dirty="0"/>
              <a:t>отчетности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 t="14757" r="7241" b="2954"/>
          <a:stretch/>
        </p:blipFill>
        <p:spPr bwMode="auto">
          <a:xfrm>
            <a:off x="107504" y="1052736"/>
            <a:ext cx="6019331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 t="15192" r="12605" b="44121"/>
          <a:stretch/>
        </p:blipFill>
        <p:spPr bwMode="auto">
          <a:xfrm>
            <a:off x="4872191" y="3805446"/>
            <a:ext cx="4236313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1052736"/>
            <a:ext cx="299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BC0000"/>
                </a:solidFill>
              </a:rPr>
              <a:t>- в автоматическом режиме за несколько секунд</a:t>
            </a:r>
            <a:endParaRPr lang="ru-RU" sz="1600" b="1" i="1" dirty="0">
              <a:solidFill>
                <a:srgbClr val="B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835" y="2132856"/>
            <a:ext cx="306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i="1" dirty="0" smtClean="0">
                <a:solidFill>
                  <a:srgbClr val="BC0000"/>
                </a:solidFill>
              </a:rPr>
              <a:t>формирование </a:t>
            </a:r>
          </a:p>
          <a:p>
            <a:pPr algn="ctr"/>
            <a:r>
              <a:rPr lang="ru-RU" sz="1600" b="1" i="1" dirty="0" smtClean="0">
                <a:solidFill>
                  <a:srgbClr val="BC0000"/>
                </a:solidFill>
              </a:rPr>
              <a:t>новых отчетов по запросу в короткий срок</a:t>
            </a:r>
            <a:endParaRPr lang="ru-RU" sz="1600" b="1" i="1" dirty="0">
              <a:solidFill>
                <a:srgbClr val="B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382000" cy="4572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Структурные возможности АСУ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ProCollege</a:t>
            </a:r>
            <a:endParaRPr lang="ru-RU" dirty="0"/>
          </a:p>
        </p:txBody>
      </p:sp>
      <p:grpSp>
        <p:nvGrpSpPr>
          <p:cNvPr id="118" name="Group 75"/>
          <p:cNvGrpSpPr>
            <a:grpSpLocks/>
          </p:cNvGrpSpPr>
          <p:nvPr/>
        </p:nvGrpSpPr>
        <p:grpSpPr bwMode="auto">
          <a:xfrm>
            <a:off x="467544" y="3390453"/>
            <a:ext cx="8424936" cy="182563"/>
            <a:chOff x="1239" y="1515"/>
            <a:chExt cx="3177" cy="115"/>
          </a:xfrm>
        </p:grpSpPr>
        <p:sp>
          <p:nvSpPr>
            <p:cNvPr id="119" name="Line 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AutoShape 5"/>
            <p:cNvSpPr>
              <a:spLocks noChangeArrowheads="1"/>
            </p:cNvSpPr>
            <p:nvPr/>
          </p:nvSpPr>
          <p:spPr bwMode="black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4" name="Group 76"/>
          <p:cNvGrpSpPr>
            <a:grpSpLocks/>
          </p:cNvGrpSpPr>
          <p:nvPr/>
        </p:nvGrpSpPr>
        <p:grpSpPr bwMode="auto">
          <a:xfrm>
            <a:off x="453257" y="2348880"/>
            <a:ext cx="8424936" cy="530225"/>
            <a:chOff x="1239" y="1776"/>
            <a:chExt cx="3177" cy="334"/>
          </a:xfrm>
        </p:grpSpPr>
        <p:sp>
          <p:nvSpPr>
            <p:cNvPr id="125" name="Line 48"/>
            <p:cNvSpPr>
              <a:spLocks noChangeShapeType="1"/>
            </p:cNvSpPr>
            <p:nvPr/>
          </p:nvSpPr>
          <p:spPr bwMode="auto">
            <a:xfrm>
              <a:off x="1392" y="206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AutoShape 51"/>
            <p:cNvSpPr>
              <a:spLocks noChangeArrowheads="1"/>
            </p:cNvSpPr>
            <p:nvPr/>
          </p:nvSpPr>
          <p:spPr bwMode="blackGray">
            <a:xfrm rot="18900000" flipH="1">
              <a:off x="1239" y="1995"/>
              <a:ext cx="115" cy="115"/>
            </a:xfrm>
            <a:prstGeom prst="rtTriangl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Text Box 52"/>
            <p:cNvSpPr txBox="1">
              <a:spLocks noChangeArrowheads="1"/>
            </p:cNvSpPr>
            <p:nvPr/>
          </p:nvSpPr>
          <p:spPr bwMode="auto">
            <a:xfrm>
              <a:off x="1456" y="1776"/>
              <a:ext cx="29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</a:rPr>
                <a:t>2. Click to add Title</a:t>
              </a:r>
            </a:p>
          </p:txBody>
        </p:sp>
      </p:grpSp>
      <p:grpSp>
        <p:nvGrpSpPr>
          <p:cNvPr id="142" name="Group 79"/>
          <p:cNvGrpSpPr>
            <a:grpSpLocks/>
          </p:cNvGrpSpPr>
          <p:nvPr/>
        </p:nvGrpSpPr>
        <p:grpSpPr bwMode="auto">
          <a:xfrm>
            <a:off x="481831" y="4629998"/>
            <a:ext cx="8424938" cy="530225"/>
            <a:chOff x="1248" y="3168"/>
            <a:chExt cx="3177" cy="334"/>
          </a:xfrm>
        </p:grpSpPr>
        <p:sp>
          <p:nvSpPr>
            <p:cNvPr id="143" name="Line 70"/>
            <p:cNvSpPr>
              <a:spLocks noChangeShapeType="1"/>
            </p:cNvSpPr>
            <p:nvPr/>
          </p:nvSpPr>
          <p:spPr bwMode="auto">
            <a:xfrm>
              <a:off x="1401" y="3454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AutoShape 73"/>
            <p:cNvSpPr>
              <a:spLocks noChangeArrowheads="1"/>
            </p:cNvSpPr>
            <p:nvPr/>
          </p:nvSpPr>
          <p:spPr bwMode="blackGray">
            <a:xfrm rot="18900000" flipH="1">
              <a:off x="1248" y="3387"/>
              <a:ext cx="115" cy="115"/>
            </a:xfrm>
            <a:prstGeom prst="rtTriangl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74"/>
            <p:cNvSpPr txBox="1">
              <a:spLocks noChangeArrowheads="1"/>
            </p:cNvSpPr>
            <p:nvPr/>
          </p:nvSpPr>
          <p:spPr bwMode="auto">
            <a:xfrm>
              <a:off x="1460" y="3168"/>
              <a:ext cx="290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1114595" y="2996952"/>
            <a:ext cx="770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Количество пользователей системы – </a:t>
            </a:r>
            <a:r>
              <a:rPr lang="ru-RU" sz="2000" b="1" i="1" dirty="0" smtClean="0">
                <a:solidFill>
                  <a:srgbClr val="BC0000"/>
                </a:solidFill>
              </a:rPr>
              <a:t>не ограничено</a:t>
            </a:r>
            <a:endParaRPr lang="ru-RU" sz="2000" b="1" i="1" dirty="0">
              <a:solidFill>
                <a:srgbClr val="BC000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73277" y="2060848"/>
            <a:ext cx="8004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Система соответствует требованиям</a:t>
            </a:r>
            <a:r>
              <a:rPr lang="ru-RU" sz="2000" b="1" i="1" dirty="0"/>
              <a:t>, предъявляемым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к </a:t>
            </a:r>
            <a:r>
              <a:rPr lang="ru-RU" sz="2000" b="1" i="1" dirty="0">
                <a:solidFill>
                  <a:srgbClr val="BC0000"/>
                </a:solidFill>
              </a:rPr>
              <a:t>организациям с распределенной структурой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755576" y="3643208"/>
            <a:ext cx="8055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Разработчик гарантирует </a:t>
            </a:r>
            <a:r>
              <a:rPr lang="ru-RU" sz="2000" b="1" i="1" dirty="0" smtClean="0">
                <a:solidFill>
                  <a:srgbClr val="BC0000"/>
                </a:solidFill>
              </a:rPr>
              <a:t>ежедневное </a:t>
            </a:r>
            <a:r>
              <a:rPr lang="ru-RU" sz="2000" b="1" i="1" dirty="0">
                <a:solidFill>
                  <a:srgbClr val="BC0000"/>
                </a:solidFill>
              </a:rPr>
              <a:t>обновление </a:t>
            </a:r>
            <a:r>
              <a:rPr lang="ru-RU" sz="2000" b="1" i="1" dirty="0"/>
              <a:t>программного продукта в соответствии с изменениями нормативной базы в системе СПО, </a:t>
            </a:r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BC0000"/>
                </a:solidFill>
              </a:rPr>
              <a:t>регулярную </a:t>
            </a:r>
            <a:r>
              <a:rPr lang="ru-RU" sz="2000" b="1" i="1" dirty="0">
                <a:solidFill>
                  <a:srgbClr val="BC0000"/>
                </a:solidFill>
              </a:rPr>
              <a:t>техническую поддержку. </a:t>
            </a:r>
          </a:p>
        </p:txBody>
      </p:sp>
      <p:grpSp>
        <p:nvGrpSpPr>
          <p:cNvPr id="151" name="Group 79"/>
          <p:cNvGrpSpPr>
            <a:grpSpLocks/>
          </p:cNvGrpSpPr>
          <p:nvPr/>
        </p:nvGrpSpPr>
        <p:grpSpPr bwMode="auto">
          <a:xfrm>
            <a:off x="411139" y="1268760"/>
            <a:ext cx="8495630" cy="790575"/>
            <a:chOff x="1248" y="3004"/>
            <a:chExt cx="3177" cy="498"/>
          </a:xfrm>
        </p:grpSpPr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1401" y="3454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AutoShape 73"/>
            <p:cNvSpPr>
              <a:spLocks noChangeArrowheads="1"/>
            </p:cNvSpPr>
            <p:nvPr/>
          </p:nvSpPr>
          <p:spPr bwMode="blackGray">
            <a:xfrm rot="18900000" flipH="1">
              <a:off x="1248" y="3387"/>
              <a:ext cx="115" cy="115"/>
            </a:xfrm>
            <a:prstGeom prst="rtTriangl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Text Box 74"/>
            <p:cNvSpPr txBox="1">
              <a:spLocks noChangeArrowheads="1"/>
            </p:cNvSpPr>
            <p:nvPr/>
          </p:nvSpPr>
          <p:spPr bwMode="auto">
            <a:xfrm>
              <a:off x="1460" y="3004"/>
              <a:ext cx="290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/>
                <a:t>Всем пользователям </a:t>
              </a:r>
              <a:endParaRPr lang="ru-RU" sz="2000" b="1" i="1" dirty="0" smtClean="0"/>
            </a:p>
            <a:p>
              <a:pPr algn="ctr"/>
              <a:r>
                <a:rPr lang="ru-RU" sz="2000" b="1" i="1" dirty="0" smtClean="0"/>
                <a:t>обеспечен </a:t>
              </a:r>
              <a:r>
                <a:rPr lang="ru-RU" sz="2000" b="1" i="1" dirty="0">
                  <a:solidFill>
                    <a:srgbClr val="BC0000"/>
                  </a:solidFill>
                </a:rPr>
                <a:t>доступ с любого </a:t>
              </a:r>
              <a:r>
                <a:rPr lang="ru-RU" sz="2000" b="1" i="1" dirty="0" smtClean="0">
                  <a:solidFill>
                    <a:srgbClr val="BC0000"/>
                  </a:solidFill>
                </a:rPr>
                <a:t>устройства</a:t>
              </a:r>
              <a:endParaRPr lang="en-US" sz="2000" b="1" i="1" dirty="0">
                <a:solidFill>
                  <a:srgbClr val="BC0000"/>
                </a:solidFill>
              </a:endParaRPr>
            </a:p>
          </p:txBody>
        </p: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485168" y="5219259"/>
            <a:ext cx="8658830" cy="923925"/>
            <a:chOff x="1347" y="2904"/>
            <a:chExt cx="3173" cy="582"/>
          </a:xfrm>
        </p:grpSpPr>
        <p:sp>
          <p:nvSpPr>
            <p:cNvPr id="30" name="Line 70"/>
            <p:cNvSpPr>
              <a:spLocks noChangeShapeType="1"/>
            </p:cNvSpPr>
            <p:nvPr/>
          </p:nvSpPr>
          <p:spPr bwMode="auto">
            <a:xfrm flipV="1">
              <a:off x="1499" y="3442"/>
              <a:ext cx="2934" cy="1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73"/>
            <p:cNvSpPr>
              <a:spLocks noChangeArrowheads="1"/>
            </p:cNvSpPr>
            <p:nvPr/>
          </p:nvSpPr>
          <p:spPr bwMode="blackGray">
            <a:xfrm rot="18900000" flipH="1">
              <a:off x="1347" y="3371"/>
              <a:ext cx="116" cy="115"/>
            </a:xfrm>
            <a:prstGeom prst="rtTriangl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74"/>
            <p:cNvSpPr txBox="1">
              <a:spLocks noChangeArrowheads="1"/>
            </p:cNvSpPr>
            <p:nvPr/>
          </p:nvSpPr>
          <p:spPr bwMode="auto">
            <a:xfrm>
              <a:off x="1406" y="2904"/>
              <a:ext cx="3114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BC0000"/>
                  </a:solidFill>
                </a:rPr>
                <a:t>Минимальные технические требования и скорость установки</a:t>
              </a:r>
              <a:r>
                <a:rPr lang="ru-RU" sz="2000" b="1" i="1" dirty="0" smtClean="0"/>
                <a:t> АСУ: сервер с ОС </a:t>
              </a:r>
              <a:r>
                <a:rPr lang="en-US" sz="2000" b="1" i="1" dirty="0" smtClean="0"/>
                <a:t>Linux</a:t>
              </a:r>
              <a:r>
                <a:rPr lang="ru-RU" sz="2000" b="1" i="1" dirty="0" smtClean="0"/>
                <a:t> и 30 минут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68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30949" y="5877272"/>
            <a:ext cx="3203848" cy="576064"/>
          </a:xfrm>
        </p:spPr>
        <p:txBody>
          <a:bodyPr/>
          <a:lstStyle/>
          <a:p>
            <a:r>
              <a:rPr lang="ru-RU" sz="1400" b="1" i="1" dirty="0"/>
              <a:t>8 (351) 220-13-50</a:t>
            </a:r>
            <a:endParaRPr lang="ru-RU" sz="1400" dirty="0"/>
          </a:p>
          <a:p>
            <a:r>
              <a:rPr lang="ru-RU" sz="1400" b="1" i="1" dirty="0" smtClean="0"/>
              <a:t>alex@procollege.ru</a:t>
            </a:r>
            <a:endParaRPr lang="ru-RU" sz="1400" dirty="0"/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539552" y="3124200"/>
            <a:ext cx="7776864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WWW.PROCOLLEGE.RU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5" name="Picture 3" descr="C:\Users\DelyaginaIV\Desktop\Герб  ЮУМ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65" y="-5748"/>
            <a:ext cx="890432" cy="7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4624"/>
            <a:ext cx="144016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23120" y="5373216"/>
            <a:ext cx="9144000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C00000"/>
                </a:solidFill>
              </a:rPr>
              <a:t>МНОГОПОЛЬЗОВАТЕЛЬСКИЙ </a:t>
            </a:r>
            <a:r>
              <a:rPr lang="ru-RU" sz="2200" b="1" dirty="0" smtClean="0"/>
              <a:t>доступ, </a:t>
            </a:r>
          </a:p>
          <a:p>
            <a:pPr algn="ctr" eaLnBrk="0" hangingPunct="0"/>
            <a:r>
              <a:rPr lang="ru-RU" altLang="ru-RU" sz="2200" b="1" dirty="0"/>
              <a:t>о</a:t>
            </a:r>
            <a:r>
              <a:rPr lang="ru-RU" altLang="ru-RU" sz="2200" b="1" dirty="0" smtClean="0"/>
              <a:t>дновременная работа неограниченного числа пользователей с разделением ролей доступа</a:t>
            </a:r>
            <a:endParaRPr lang="en-US" altLang="ru-RU" sz="2200" b="1" dirty="0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775" y="4531767"/>
            <a:ext cx="9144000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C00000"/>
                </a:solidFill>
              </a:rPr>
              <a:t>МАСШТАБИРУЕМОСТЬ</a:t>
            </a:r>
            <a:r>
              <a:rPr lang="ru-RU" sz="2200" b="1" dirty="0" smtClean="0"/>
              <a:t> системы, </a:t>
            </a:r>
          </a:p>
          <a:p>
            <a:pPr algn="ctr" eaLnBrk="0" hangingPunct="0"/>
            <a:r>
              <a:rPr lang="ru-RU" sz="2200" b="1" dirty="0" smtClean="0"/>
              <a:t>быстрое расширение функционала</a:t>
            </a:r>
            <a:endParaRPr lang="en-US" altLang="ru-RU" sz="2200" b="1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0" y="980728"/>
            <a:ext cx="9144000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200" b="1" dirty="0" smtClean="0"/>
              <a:t>разработана </a:t>
            </a:r>
            <a:endParaRPr lang="ru-RU" altLang="ru-RU" sz="2200" b="1" dirty="0"/>
          </a:p>
          <a:p>
            <a:pPr algn="ctr" eaLnBrk="0" hangingPunct="0"/>
            <a:r>
              <a:rPr lang="ru-RU" altLang="ru-RU" sz="2200" b="1" dirty="0" smtClean="0"/>
              <a:t>для системы </a:t>
            </a:r>
            <a:r>
              <a:rPr lang="ru-RU" altLang="ru-RU" sz="2200" b="1" dirty="0" smtClean="0">
                <a:solidFill>
                  <a:srgbClr val="B00000"/>
                </a:solidFill>
              </a:rPr>
              <a:t>СРЕДНЕГО</a:t>
            </a:r>
            <a:r>
              <a:rPr lang="ru-RU" altLang="ru-RU" sz="2200" b="1" dirty="0" smtClean="0"/>
              <a:t> профессионального образования</a:t>
            </a:r>
            <a:endParaRPr lang="en-US" altLang="ru-RU" sz="2200" b="1" dirty="0">
              <a:solidFill>
                <a:schemeClr val="tx2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0" y="2708920"/>
            <a:ext cx="9144000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/>
              <a:t>м</a:t>
            </a:r>
            <a:r>
              <a:rPr lang="ru-RU" sz="2200" b="1" dirty="0" smtClean="0"/>
              <a:t>ониторинг </a:t>
            </a:r>
            <a:r>
              <a:rPr lang="ru-RU" sz="2200" b="1" dirty="0"/>
              <a:t>различных </a:t>
            </a:r>
            <a:endParaRPr lang="ru-RU" sz="2200" b="1" dirty="0" smtClean="0"/>
          </a:p>
          <a:p>
            <a:pPr algn="ctr" eaLnBrk="0" hangingPunct="0"/>
            <a:r>
              <a:rPr lang="ru-RU" sz="2200" b="1" dirty="0" smtClean="0">
                <a:solidFill>
                  <a:srgbClr val="B00000"/>
                </a:solidFill>
              </a:rPr>
              <a:t>ПОКАЗАТЕЛЕЙ ЭФФЕКТИВНОСТИ </a:t>
            </a:r>
            <a:r>
              <a:rPr lang="ru-RU" sz="2200" b="1" dirty="0" smtClean="0"/>
              <a:t>деятельности </a:t>
            </a:r>
            <a:r>
              <a:rPr lang="ru-RU" sz="2200" b="1" dirty="0"/>
              <a:t>ПОО</a:t>
            </a:r>
            <a:endParaRPr lang="en-US" altLang="ru-RU" sz="2200" b="1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5296" y="1838146"/>
            <a:ext cx="8748464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прозрачность </a:t>
            </a:r>
            <a:r>
              <a:rPr lang="ru-RU" sz="2200" b="1" dirty="0"/>
              <a:t>управления </a:t>
            </a:r>
            <a:r>
              <a:rPr lang="ru-RU" sz="2200" b="1" dirty="0" smtClean="0"/>
              <a:t>ПОО </a:t>
            </a:r>
          </a:p>
          <a:p>
            <a:pPr algn="ctr" eaLnBrk="0" hangingPunct="0"/>
            <a:r>
              <a:rPr lang="ru-RU" sz="2200" b="1" dirty="0" smtClean="0"/>
              <a:t>на </a:t>
            </a:r>
            <a:r>
              <a:rPr lang="ru-RU" sz="2200" b="1" dirty="0" smtClean="0">
                <a:solidFill>
                  <a:srgbClr val="B00000"/>
                </a:solidFill>
              </a:rPr>
              <a:t>ВСЕХ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ОРГАНИЗАЦИОННЫХ УРОВНЯХ</a:t>
            </a:r>
            <a:endParaRPr lang="en-US" alt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7" y="476672"/>
            <a:ext cx="8382000" cy="4572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Функциональные преимущества АСУ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ProCollege</a:t>
            </a:r>
            <a:endParaRPr lang="ru-RU" sz="280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51520" y="1829563"/>
            <a:ext cx="856895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51520" y="2636912"/>
            <a:ext cx="856895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51520" y="3554904"/>
            <a:ext cx="8553600" cy="181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51520" y="4452792"/>
            <a:ext cx="8568952" cy="1568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-18837" y="3645024"/>
            <a:ext cx="9144000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C00000"/>
                </a:solidFill>
              </a:rPr>
              <a:t>КОМПЛЕКСНОСТЬ</a:t>
            </a:r>
            <a:r>
              <a:rPr lang="ru-RU" sz="2200" b="1" dirty="0" smtClean="0"/>
              <a:t> функционала</a:t>
            </a:r>
          </a:p>
          <a:p>
            <a:pPr algn="ctr" eaLnBrk="0" hangingPunct="0"/>
            <a:r>
              <a:rPr lang="ru-RU" sz="2200" b="1" dirty="0" smtClean="0"/>
              <a:t> административной и образовательной  деятельности</a:t>
            </a:r>
            <a:endParaRPr lang="en-US" altLang="ru-RU" sz="2200" b="1" dirty="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43844" y="5394594"/>
            <a:ext cx="8568952" cy="905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235296" y="6481212"/>
            <a:ext cx="8640525" cy="348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03258" y="6479704"/>
            <a:ext cx="206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www.procollege.ru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1520"/>
            <a:ext cx="8382000" cy="457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ProCollege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976" y="1062045"/>
            <a:ext cx="9045646" cy="488255"/>
            <a:chOff x="25976" y="1062045"/>
            <a:chExt cx="9045646" cy="488255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gray">
            <a:xfrm>
              <a:off x="175238" y="1062045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/>
                <a:t>       информационное </a:t>
              </a:r>
              <a:r>
                <a:rPr lang="ru-RU" sz="1700" b="1" dirty="0"/>
                <a:t>сопровождение деятельности </a:t>
              </a:r>
              <a:r>
                <a:rPr lang="ru-RU" sz="1700" b="1" u="sng" dirty="0"/>
                <a:t>приемной комиссии</a:t>
              </a:r>
              <a:r>
                <a:rPr lang="ru-RU" sz="1700" b="1" dirty="0"/>
                <a:t>;</a:t>
              </a:r>
              <a:endParaRPr lang="en-US" sz="1700" b="1" dirty="0"/>
            </a:p>
          </p:txBody>
        </p:sp>
        <p:grpSp>
          <p:nvGrpSpPr>
            <p:cNvPr id="104" name="Group 19"/>
            <p:cNvGrpSpPr>
              <a:grpSpLocks/>
            </p:cNvGrpSpPr>
            <p:nvPr/>
          </p:nvGrpSpPr>
          <p:grpSpPr bwMode="auto">
            <a:xfrm>
              <a:off x="25976" y="1144216"/>
              <a:ext cx="684086" cy="406084"/>
              <a:chOff x="2078" y="1672"/>
              <a:chExt cx="1615" cy="1631"/>
            </a:xfrm>
          </p:grpSpPr>
          <p:sp>
            <p:nvSpPr>
              <p:cNvPr id="105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06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07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08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09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10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17255" y="1594884"/>
            <a:ext cx="9045646" cy="583302"/>
            <a:chOff x="25976" y="1594138"/>
            <a:chExt cx="9045646" cy="538718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75238" y="1594138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</a:t>
              </a:r>
              <a:r>
                <a:rPr lang="ru-RU" sz="1700" b="1" dirty="0" smtClean="0"/>
                <a:t>учет </a:t>
              </a:r>
              <a:r>
                <a:rPr lang="ru-RU" sz="1700" b="1" u="sng" dirty="0"/>
                <a:t>контингента</a:t>
              </a:r>
              <a:r>
                <a:rPr lang="ru-RU" sz="1700" b="1" dirty="0"/>
                <a:t> и ведение личных дел студентов; </a:t>
              </a:r>
              <a:endParaRPr lang="en-US" sz="1700" b="1" dirty="0"/>
            </a:p>
          </p:txBody>
        </p:sp>
        <p:grpSp>
          <p:nvGrpSpPr>
            <p:cNvPr id="153" name="Group 19"/>
            <p:cNvGrpSpPr>
              <a:grpSpLocks/>
            </p:cNvGrpSpPr>
            <p:nvPr/>
          </p:nvGrpSpPr>
          <p:grpSpPr bwMode="auto">
            <a:xfrm>
              <a:off x="25976" y="1695401"/>
              <a:ext cx="684086" cy="437455"/>
              <a:chOff x="2078" y="1546"/>
              <a:chExt cx="1615" cy="1757"/>
            </a:xfrm>
          </p:grpSpPr>
          <p:sp>
            <p:nvSpPr>
              <p:cNvPr id="154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55" name="Oval 21"/>
              <p:cNvSpPr>
                <a:spLocks noChangeArrowheads="1"/>
              </p:cNvSpPr>
              <p:nvPr/>
            </p:nvSpPr>
            <p:spPr bwMode="gray">
              <a:xfrm>
                <a:off x="2170" y="164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56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57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58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59" name="Oval 25"/>
              <p:cNvSpPr>
                <a:spLocks noChangeArrowheads="1"/>
              </p:cNvSpPr>
              <p:nvPr/>
            </p:nvSpPr>
            <p:spPr bwMode="gray">
              <a:xfrm>
                <a:off x="2337" y="1546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5017" y="2178186"/>
            <a:ext cx="9007565" cy="488255"/>
            <a:chOff x="64057" y="2132856"/>
            <a:chExt cx="9007565" cy="488255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175238" y="2132856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</a:t>
              </a:r>
              <a:r>
                <a:rPr lang="ru-RU" sz="1700" b="1" dirty="0" smtClean="0"/>
                <a:t>электронный </a:t>
              </a:r>
              <a:r>
                <a:rPr lang="ru-RU" sz="1700" b="1" u="sng" dirty="0" smtClean="0"/>
                <a:t>документооборот</a:t>
              </a:r>
              <a:r>
                <a:rPr lang="ru-RU" sz="1700" b="1" dirty="0" smtClean="0"/>
                <a:t> (маршрутизация, контроль) на всех уровнях;</a:t>
              </a:r>
              <a:endParaRPr lang="en-US" sz="1700" b="1" dirty="0"/>
            </a:p>
          </p:txBody>
        </p:sp>
        <p:grpSp>
          <p:nvGrpSpPr>
            <p:cNvPr id="160" name="Group 19"/>
            <p:cNvGrpSpPr>
              <a:grpSpLocks/>
            </p:cNvGrpSpPr>
            <p:nvPr/>
          </p:nvGrpSpPr>
          <p:grpSpPr bwMode="auto">
            <a:xfrm>
              <a:off x="64057" y="2215027"/>
              <a:ext cx="684086" cy="406084"/>
              <a:chOff x="2078" y="1672"/>
              <a:chExt cx="1615" cy="1631"/>
            </a:xfrm>
          </p:grpSpPr>
          <p:sp>
            <p:nvSpPr>
              <p:cNvPr id="161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62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63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64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30290" y="2711025"/>
            <a:ext cx="9037018" cy="488255"/>
            <a:chOff x="34604" y="2636912"/>
            <a:chExt cx="9037018" cy="488255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gray">
            <a:xfrm>
              <a:off x="175238" y="2636912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1700" b="1" dirty="0" smtClean="0">
                  <a:solidFill>
                    <a:srgbClr val="000000"/>
                  </a:solidFill>
                </a:rPr>
                <a:t>       </a:t>
              </a:r>
              <a:r>
                <a:rPr lang="ru-RU" sz="1700" b="1" dirty="0" smtClean="0"/>
                <a:t>автоматизацию </a:t>
              </a:r>
              <a:r>
                <a:rPr lang="ru-RU" sz="1700" b="1" dirty="0"/>
                <a:t>работы </a:t>
              </a:r>
              <a:r>
                <a:rPr lang="ru-RU" sz="1700" b="1" u="sng" dirty="0"/>
                <a:t>отдела кадров</a:t>
              </a:r>
              <a:r>
                <a:rPr lang="ru-RU" sz="1700" b="1" dirty="0"/>
                <a:t>; </a:t>
              </a:r>
            </a:p>
          </p:txBody>
        </p:sp>
        <p:grpSp>
          <p:nvGrpSpPr>
            <p:cNvPr id="167" name="Group 19"/>
            <p:cNvGrpSpPr>
              <a:grpSpLocks/>
            </p:cNvGrpSpPr>
            <p:nvPr/>
          </p:nvGrpSpPr>
          <p:grpSpPr bwMode="auto">
            <a:xfrm>
              <a:off x="34604" y="2719083"/>
              <a:ext cx="684086" cy="406084"/>
              <a:chOff x="2078" y="1672"/>
              <a:chExt cx="1615" cy="1631"/>
            </a:xfrm>
          </p:grpSpPr>
          <p:sp>
            <p:nvSpPr>
              <p:cNvPr id="168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69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70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71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72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73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62580" y="3243864"/>
            <a:ext cx="8972439" cy="488255"/>
            <a:chOff x="64057" y="3212976"/>
            <a:chExt cx="8972439" cy="488255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140112" y="3212976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 </a:t>
              </a:r>
              <a:r>
                <a:rPr lang="ru-RU" sz="1700" b="1" dirty="0" smtClean="0"/>
                <a:t>автоматизацию </a:t>
              </a:r>
              <a:r>
                <a:rPr lang="ru-RU" sz="1700" b="1" dirty="0"/>
                <a:t>формирования и мониторинг выполнения </a:t>
              </a:r>
              <a:r>
                <a:rPr lang="ru-RU" sz="1700" b="1" u="sng" dirty="0"/>
                <a:t>учебных </a:t>
              </a:r>
              <a:r>
                <a:rPr lang="ru-RU" sz="1700" b="1" u="sng" dirty="0" smtClean="0"/>
                <a:t>планов</a:t>
              </a:r>
              <a:r>
                <a:rPr lang="ru-RU" sz="1700" b="1" dirty="0" smtClean="0"/>
                <a:t>;</a:t>
              </a:r>
              <a:endParaRPr lang="en-US" sz="1700" b="1" dirty="0"/>
            </a:p>
          </p:txBody>
        </p:sp>
        <p:grpSp>
          <p:nvGrpSpPr>
            <p:cNvPr id="174" name="Group 19"/>
            <p:cNvGrpSpPr>
              <a:grpSpLocks/>
            </p:cNvGrpSpPr>
            <p:nvPr/>
          </p:nvGrpSpPr>
          <p:grpSpPr bwMode="auto">
            <a:xfrm>
              <a:off x="64057" y="3295147"/>
              <a:ext cx="684086" cy="406084"/>
              <a:chOff x="2078" y="1672"/>
              <a:chExt cx="1615" cy="1631"/>
            </a:xfrm>
          </p:grpSpPr>
          <p:sp>
            <p:nvSpPr>
              <p:cNvPr id="175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77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78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79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80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7853" y="3776703"/>
            <a:ext cx="9001892" cy="488255"/>
            <a:chOff x="34604" y="3968493"/>
            <a:chExt cx="9001892" cy="488255"/>
          </a:xfrm>
        </p:grpSpPr>
        <p:sp>
          <p:nvSpPr>
            <p:cNvPr id="44" name="AutoShape 34"/>
            <p:cNvSpPr>
              <a:spLocks noChangeArrowheads="1"/>
            </p:cNvSpPr>
            <p:nvPr/>
          </p:nvSpPr>
          <p:spPr bwMode="gray">
            <a:xfrm>
              <a:off x="140112" y="3968493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 </a:t>
              </a:r>
              <a:r>
                <a:rPr lang="ru-RU" sz="1700" b="1" dirty="0"/>
                <a:t>автоматизацию планирования и контроля выполнения </a:t>
              </a:r>
              <a:r>
                <a:rPr lang="ru-RU" sz="1700" b="1" u="sng" dirty="0"/>
                <a:t>тарификации</a:t>
              </a:r>
              <a:r>
                <a:rPr lang="ru-RU" sz="1700" b="1" dirty="0" smtClean="0"/>
                <a:t>;</a:t>
              </a:r>
              <a:endParaRPr lang="en-US" sz="1700" b="1" dirty="0"/>
            </a:p>
          </p:txBody>
        </p:sp>
        <p:grpSp>
          <p:nvGrpSpPr>
            <p:cNvPr id="181" name="Group 19"/>
            <p:cNvGrpSpPr>
              <a:grpSpLocks/>
            </p:cNvGrpSpPr>
            <p:nvPr/>
          </p:nvGrpSpPr>
          <p:grpSpPr bwMode="auto">
            <a:xfrm>
              <a:off x="34604" y="4050664"/>
              <a:ext cx="684086" cy="406084"/>
              <a:chOff x="2078" y="1672"/>
              <a:chExt cx="1615" cy="1631"/>
            </a:xfrm>
          </p:grpSpPr>
          <p:sp>
            <p:nvSpPr>
              <p:cNvPr id="182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83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84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85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86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87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7853" y="4309542"/>
            <a:ext cx="9001892" cy="516765"/>
            <a:chOff x="34604" y="4544557"/>
            <a:chExt cx="9001892" cy="516765"/>
          </a:xfrm>
        </p:grpSpPr>
        <p:sp>
          <p:nvSpPr>
            <p:cNvPr id="52" name="AutoShape 34"/>
            <p:cNvSpPr>
              <a:spLocks noChangeArrowheads="1"/>
            </p:cNvSpPr>
            <p:nvPr/>
          </p:nvSpPr>
          <p:spPr bwMode="gray">
            <a:xfrm>
              <a:off x="140112" y="4544557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1700" b="1" dirty="0" smtClean="0">
                  <a:solidFill>
                    <a:srgbClr val="000000"/>
                  </a:solidFill>
                </a:rPr>
                <a:t>        </a:t>
              </a:r>
              <a:r>
                <a:rPr lang="ru-RU" sz="1700" b="1" dirty="0"/>
                <a:t>комплексную автоматизацию составления </a:t>
              </a:r>
              <a:r>
                <a:rPr lang="ru-RU" sz="1700" b="1" u="sng" dirty="0"/>
                <a:t>расписания</a:t>
              </a:r>
              <a:r>
                <a:rPr lang="ru-RU" sz="1700" b="1" dirty="0"/>
                <a:t>; </a:t>
              </a:r>
            </a:p>
          </p:txBody>
        </p:sp>
        <p:grpSp>
          <p:nvGrpSpPr>
            <p:cNvPr id="188" name="Group 19"/>
            <p:cNvGrpSpPr>
              <a:grpSpLocks/>
            </p:cNvGrpSpPr>
            <p:nvPr/>
          </p:nvGrpSpPr>
          <p:grpSpPr bwMode="auto">
            <a:xfrm>
              <a:off x="34604" y="4655238"/>
              <a:ext cx="684086" cy="406084"/>
              <a:chOff x="2078" y="1672"/>
              <a:chExt cx="1615" cy="1631"/>
            </a:xfrm>
          </p:grpSpPr>
          <p:sp>
            <p:nvSpPr>
              <p:cNvPr id="189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90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91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92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93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94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2684" y="4870891"/>
            <a:ext cx="8972230" cy="516765"/>
            <a:chOff x="64266" y="5104656"/>
            <a:chExt cx="8972230" cy="516765"/>
          </a:xfrm>
        </p:grpSpPr>
        <p:sp>
          <p:nvSpPr>
            <p:cNvPr id="60" name="AutoShape 34"/>
            <p:cNvSpPr>
              <a:spLocks noChangeArrowheads="1"/>
            </p:cNvSpPr>
            <p:nvPr/>
          </p:nvSpPr>
          <p:spPr bwMode="gray">
            <a:xfrm>
              <a:off x="140112" y="5104656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 быстрое </a:t>
              </a:r>
              <a:r>
                <a:rPr lang="ru-RU" sz="1700" b="1" dirty="0" smtClean="0"/>
                <a:t>формирование </a:t>
              </a:r>
              <a:r>
                <a:rPr lang="ru-RU" sz="1700" b="1" dirty="0"/>
                <a:t>в автоматическом режиме </a:t>
              </a:r>
              <a:r>
                <a:rPr lang="ru-RU" sz="1700" b="1" u="sng" dirty="0" smtClean="0"/>
                <a:t>отчетов </a:t>
              </a:r>
              <a:r>
                <a:rPr lang="ru-RU" sz="1700" b="1" u="sng" dirty="0"/>
                <a:t>по </a:t>
              </a:r>
              <a:r>
                <a:rPr lang="ru-RU" sz="1700" b="1" u="sng" dirty="0" smtClean="0"/>
                <a:t>запросам</a:t>
              </a:r>
              <a:r>
                <a:rPr lang="ru-RU" sz="1700" b="1" dirty="0" smtClean="0"/>
                <a:t>;</a:t>
              </a:r>
              <a:endParaRPr lang="en-US" sz="1700" b="1" dirty="0"/>
            </a:p>
          </p:txBody>
        </p:sp>
        <p:grpSp>
          <p:nvGrpSpPr>
            <p:cNvPr id="195" name="Group 19"/>
            <p:cNvGrpSpPr>
              <a:grpSpLocks/>
            </p:cNvGrpSpPr>
            <p:nvPr/>
          </p:nvGrpSpPr>
          <p:grpSpPr bwMode="auto">
            <a:xfrm>
              <a:off x="64266" y="5215337"/>
              <a:ext cx="684086" cy="406084"/>
              <a:chOff x="2078" y="1672"/>
              <a:chExt cx="1615" cy="1631"/>
            </a:xfrm>
          </p:grpSpPr>
          <p:sp>
            <p:nvSpPr>
              <p:cNvPr id="196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97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198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199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200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201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62789" y="5432240"/>
            <a:ext cx="8972020" cy="488255"/>
            <a:chOff x="64476" y="5696685"/>
            <a:chExt cx="8972020" cy="488255"/>
          </a:xfrm>
        </p:grpSpPr>
        <p:sp>
          <p:nvSpPr>
            <p:cNvPr id="68" name="AutoShape 34"/>
            <p:cNvSpPr>
              <a:spLocks noChangeArrowheads="1"/>
            </p:cNvSpPr>
            <p:nvPr/>
          </p:nvSpPr>
          <p:spPr bwMode="gray">
            <a:xfrm>
              <a:off x="140112" y="5696685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 </a:t>
              </a:r>
              <a:r>
                <a:rPr lang="ru-RU" sz="1700" b="1" dirty="0"/>
                <a:t>формирование и печать </a:t>
              </a:r>
              <a:r>
                <a:rPr lang="ru-RU" sz="1700" b="1" u="sng" dirty="0"/>
                <a:t>документов об </a:t>
              </a:r>
              <a:r>
                <a:rPr lang="ru-RU" sz="1700" b="1" u="sng" dirty="0" smtClean="0"/>
                <a:t>образовании</a:t>
              </a:r>
              <a:r>
                <a:rPr lang="ru-RU" sz="1700" b="1" dirty="0" smtClean="0"/>
                <a:t>;</a:t>
              </a:r>
              <a:endParaRPr lang="en-US" sz="1700" b="1" dirty="0"/>
            </a:p>
          </p:txBody>
        </p:sp>
        <p:grpSp>
          <p:nvGrpSpPr>
            <p:cNvPr id="202" name="Group 19"/>
            <p:cNvGrpSpPr>
              <a:grpSpLocks/>
            </p:cNvGrpSpPr>
            <p:nvPr/>
          </p:nvGrpSpPr>
          <p:grpSpPr bwMode="auto">
            <a:xfrm>
              <a:off x="64476" y="5778856"/>
              <a:ext cx="684086" cy="406084"/>
              <a:chOff x="2078" y="1672"/>
              <a:chExt cx="1615" cy="1631"/>
            </a:xfrm>
          </p:grpSpPr>
          <p:sp>
            <p:nvSpPr>
              <p:cNvPr id="203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204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205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206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207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208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62789" y="5965081"/>
            <a:ext cx="8972020" cy="488255"/>
            <a:chOff x="64476" y="5696685"/>
            <a:chExt cx="8972020" cy="488255"/>
          </a:xfrm>
        </p:grpSpPr>
        <p:sp>
          <p:nvSpPr>
            <p:cNvPr id="85" name="AutoShape 34"/>
            <p:cNvSpPr>
              <a:spLocks noChangeArrowheads="1"/>
            </p:cNvSpPr>
            <p:nvPr/>
          </p:nvSpPr>
          <p:spPr bwMode="gray">
            <a:xfrm>
              <a:off x="140112" y="5696685"/>
              <a:ext cx="8896384" cy="4572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700" b="1" dirty="0" smtClean="0">
                  <a:solidFill>
                    <a:srgbClr val="000000"/>
                  </a:solidFill>
                </a:rPr>
                <a:t>        </a:t>
              </a:r>
              <a:r>
                <a:rPr lang="ru-RU" sz="1700" b="1" dirty="0" smtClean="0"/>
                <a:t>ведение </a:t>
              </a:r>
              <a:r>
                <a:rPr lang="ru-RU" sz="1700" b="1" u="sng" dirty="0" smtClean="0"/>
                <a:t>электронных журналов</a:t>
              </a:r>
              <a:r>
                <a:rPr lang="ru-RU" sz="1700" b="1" dirty="0" smtClean="0"/>
                <a:t> в любой системе оценивания и др.</a:t>
              </a:r>
              <a:endParaRPr lang="en-US" sz="1700" b="1" dirty="0"/>
            </a:p>
          </p:txBody>
        </p: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64476" y="5778856"/>
              <a:ext cx="684086" cy="406084"/>
              <a:chOff x="2078" y="1672"/>
              <a:chExt cx="1615" cy="1631"/>
            </a:xfrm>
          </p:grpSpPr>
          <p:sp>
            <p:nvSpPr>
              <p:cNvPr id="87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88" name="Oval 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700" b="1"/>
              </a:p>
            </p:txBody>
          </p:sp>
          <p:sp>
            <p:nvSpPr>
              <p:cNvPr id="89" name="Oval 22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90" name="Oval 23"/>
              <p:cNvSpPr>
                <a:spLocks noChangeArrowheads="1"/>
              </p:cNvSpPr>
              <p:nvPr/>
            </p:nvSpPr>
            <p:spPr bwMode="gray">
              <a:xfrm>
                <a:off x="2254" y="1672"/>
                <a:ext cx="621" cy="16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91" name="Oval 24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  <p:sp>
            <p:nvSpPr>
              <p:cNvPr id="92" name="Oval 25"/>
              <p:cNvSpPr>
                <a:spLocks noChangeArrowheads="1"/>
              </p:cNvSpPr>
              <p:nvPr/>
            </p:nvSpPr>
            <p:spPr bwMode="gray">
              <a:xfrm>
                <a:off x="2337" y="1672"/>
                <a:ext cx="1096" cy="16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1700" b="1"/>
              </a:p>
            </p:txBody>
          </p:sp>
        </p:grpSp>
      </p:grpSp>
      <p:sp>
        <p:nvSpPr>
          <p:cNvPr id="93" name="Прямоугольник 92"/>
          <p:cNvSpPr/>
          <p:nvPr/>
        </p:nvSpPr>
        <p:spPr>
          <a:xfrm>
            <a:off x="6903258" y="6479704"/>
            <a:ext cx="206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www.procollege.ru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977" y="6453336"/>
            <a:ext cx="9118024" cy="395700"/>
          </a:xfrm>
          <a:prstGeom prst="flowChartAlternateProcess">
            <a:avLst/>
          </a:prstGeom>
          <a:effectLst>
            <a:glow>
              <a:schemeClr val="accent1">
                <a:alpha val="23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BC0000"/>
                </a:solidFill>
              </a:rPr>
              <a:t>На многих уровнях исключается работа на бумажных носителях!!!</a:t>
            </a:r>
            <a:endParaRPr lang="ru-RU" b="1" dirty="0">
              <a:solidFill>
                <a:srgbClr val="B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5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76672"/>
            <a:ext cx="8382000" cy="457200"/>
          </a:xfrm>
        </p:spPr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выгрузка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данных в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любом формате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107504" y="1196752"/>
            <a:ext cx="2520280" cy="5112568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2699792" y="1124744"/>
            <a:ext cx="6336704" cy="1639416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Автоматическое ф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файлов </a:t>
            </a:r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ФРДО</a:t>
            </a:r>
            <a:endParaRPr lang="ru-RU" sz="22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ФИС ГИА и приема</a:t>
            </a:r>
            <a:endParaRPr lang="ru-RU" sz="22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2691433" y="2958026"/>
            <a:ext cx="6336704" cy="1639416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печать </a:t>
            </a:r>
            <a:endParaRPr lang="ru-RU" sz="2200" b="1" i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</a:p>
          <a:p>
            <a:pPr algn="ctr" eaLnBrk="0" hangingPunct="0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установленному шаблону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2691433" y="4797152"/>
            <a:ext cx="6336704" cy="1639416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данных в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1С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 eaLnBrk="0" hangingPunct="0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информационные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lang="en-US" sz="22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943600" y="3285728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5496" y="3367008"/>
            <a:ext cx="2520280" cy="56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ProCollege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3258" y="6479704"/>
            <a:ext cx="206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www.procollege.ru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1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1484784"/>
            <a:ext cx="8496944" cy="6628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395536" y="1493046"/>
            <a:ext cx="8424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проектирование, создание и в дальнейшем управление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ресурсами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информационно-образовательной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среды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80"/>
          <p:cNvSpPr>
            <a:spLocks noChangeArrowheads="1"/>
          </p:cNvSpPr>
          <p:nvPr/>
        </p:nvSpPr>
        <p:spPr bwMode="gray">
          <a:xfrm>
            <a:off x="323528" y="2420888"/>
            <a:ext cx="8496944" cy="64663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gray">
          <a:xfrm>
            <a:off x="323528" y="2420888"/>
            <a:ext cx="84969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использование обширного инструментария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представления учебно-методических материалов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gray">
          <a:xfrm>
            <a:off x="323528" y="3344218"/>
            <a:ext cx="8496944" cy="66084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117"/>
          <p:cNvSpPr txBox="1">
            <a:spLocks noChangeArrowheads="1"/>
          </p:cNvSpPr>
          <p:nvPr/>
        </p:nvSpPr>
        <p:spPr bwMode="gray">
          <a:xfrm>
            <a:off x="899593" y="3356992"/>
            <a:ext cx="79208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направленность на организацию взаимодействия между субъектами учебного процесса при любой форме обучения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utoShape 118"/>
          <p:cNvSpPr>
            <a:spLocks noChangeArrowheads="1"/>
          </p:cNvSpPr>
          <p:nvPr/>
        </p:nvSpPr>
        <p:spPr bwMode="gray">
          <a:xfrm>
            <a:off x="323528" y="4267944"/>
            <a:ext cx="8496944" cy="74523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" name="Text Box 119"/>
          <p:cNvSpPr txBox="1">
            <a:spLocks noChangeArrowheads="1"/>
          </p:cNvSpPr>
          <p:nvPr/>
        </p:nvSpPr>
        <p:spPr bwMode="gray">
          <a:xfrm>
            <a:off x="755577" y="4437112"/>
            <a:ext cx="7632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применение любой системы оценки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результатов обучения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utoShape 120"/>
          <p:cNvSpPr>
            <a:spLocks noChangeArrowheads="1"/>
          </p:cNvSpPr>
          <p:nvPr/>
        </p:nvSpPr>
        <p:spPr bwMode="gray">
          <a:xfrm>
            <a:off x="323527" y="5336535"/>
            <a:ext cx="8496943" cy="63648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Text Box 121"/>
          <p:cNvSpPr txBox="1">
            <a:spLocks noChangeArrowheads="1"/>
          </p:cNvSpPr>
          <p:nvPr/>
        </p:nvSpPr>
        <p:spPr bwMode="gray">
          <a:xfrm>
            <a:off x="2850955" y="5447902"/>
            <a:ext cx="417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+ возможности </a:t>
            </a:r>
            <a:r>
              <a:rPr lang="en-US" sz="2400" b="1" dirty="0" smtClean="0">
                <a:solidFill>
                  <a:srgbClr val="000000"/>
                </a:solidFill>
              </a:rPr>
              <a:t>MOODLE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14" name="Group 155"/>
          <p:cNvGrpSpPr>
            <a:grpSpLocks/>
          </p:cNvGrpSpPr>
          <p:nvPr/>
        </p:nvGrpSpPr>
        <p:grpSpPr bwMode="auto">
          <a:xfrm>
            <a:off x="2845184" y="2134642"/>
            <a:ext cx="221276" cy="4219574"/>
            <a:chOff x="1824" y="1212"/>
            <a:chExt cx="75" cy="2658"/>
          </a:xfrm>
          <a:solidFill>
            <a:schemeClr val="accent3">
              <a:lumMod val="50000"/>
            </a:schemeClr>
          </a:solidFill>
        </p:grpSpPr>
        <p:sp>
          <p:nvSpPr>
            <p:cNvPr id="15" name="Rectangle 142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3"/>
            <p:cNvSpPr>
              <a:spLocks noChangeArrowheads="1"/>
            </p:cNvSpPr>
            <p:nvPr/>
          </p:nvSpPr>
          <p:spPr bwMode="gray">
            <a:xfrm>
              <a:off x="1827" y="1800"/>
              <a:ext cx="68" cy="2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46"/>
            <p:cNvSpPr>
              <a:spLocks noChangeArrowheads="1"/>
            </p:cNvSpPr>
            <p:nvPr/>
          </p:nvSpPr>
          <p:spPr bwMode="gray">
            <a:xfrm>
              <a:off x="1827" y="2374"/>
              <a:ext cx="68" cy="24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8"/>
            <p:cNvSpPr>
              <a:spLocks noChangeArrowheads="1"/>
            </p:cNvSpPr>
            <p:nvPr/>
          </p:nvSpPr>
          <p:spPr bwMode="gray">
            <a:xfrm>
              <a:off x="1825" y="3025"/>
              <a:ext cx="70" cy="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52"/>
            <p:cNvSpPr>
              <a:spLocks noChangeArrowheads="1"/>
            </p:cNvSpPr>
            <p:nvPr/>
          </p:nvSpPr>
          <p:spPr bwMode="gray">
            <a:xfrm>
              <a:off x="1824" y="3630"/>
              <a:ext cx="74" cy="2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156"/>
          <p:cNvGrpSpPr>
            <a:grpSpLocks/>
          </p:cNvGrpSpPr>
          <p:nvPr/>
        </p:nvGrpSpPr>
        <p:grpSpPr bwMode="auto">
          <a:xfrm>
            <a:off x="6372200" y="2132856"/>
            <a:ext cx="233075" cy="4221163"/>
            <a:chOff x="3597" y="1211"/>
            <a:chExt cx="79" cy="2659"/>
          </a:xfrm>
          <a:solidFill>
            <a:schemeClr val="accent3">
              <a:lumMod val="50000"/>
            </a:schemeClr>
          </a:solidFill>
        </p:grpSpPr>
        <p:sp>
          <p:nvSpPr>
            <p:cNvPr id="22" name="Rectangle 144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45"/>
            <p:cNvSpPr>
              <a:spLocks noChangeArrowheads="1"/>
            </p:cNvSpPr>
            <p:nvPr/>
          </p:nvSpPr>
          <p:spPr bwMode="gray">
            <a:xfrm>
              <a:off x="3597" y="1800"/>
              <a:ext cx="76" cy="2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7"/>
            <p:cNvSpPr>
              <a:spLocks noChangeArrowheads="1"/>
            </p:cNvSpPr>
            <p:nvPr/>
          </p:nvSpPr>
          <p:spPr bwMode="gray">
            <a:xfrm>
              <a:off x="3600" y="2390"/>
              <a:ext cx="76" cy="2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51"/>
            <p:cNvSpPr>
              <a:spLocks noChangeArrowheads="1"/>
            </p:cNvSpPr>
            <p:nvPr/>
          </p:nvSpPr>
          <p:spPr bwMode="gray">
            <a:xfrm>
              <a:off x="3600" y="3025"/>
              <a:ext cx="76" cy="2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3598" y="3630"/>
              <a:ext cx="74" cy="2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43509" y="404664"/>
            <a:ext cx="8856984" cy="563563"/>
          </a:xfrm>
        </p:spPr>
        <p:txBody>
          <a:bodyPr/>
          <a:lstStyle/>
          <a:p>
            <a:pPr algn="l"/>
            <a:r>
              <a:rPr lang="ru-RU" dirty="0"/>
              <a:t>в</a:t>
            </a:r>
            <a:r>
              <a:rPr lang="ru-RU" dirty="0" smtClean="0"/>
              <a:t>озможности образовательной среды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03258" y="6479704"/>
            <a:ext cx="206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www.procollege.ru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33" y="5447902"/>
            <a:ext cx="532161" cy="3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2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полная интеграция с </a:t>
            </a:r>
            <a:r>
              <a:rPr lang="en-US" dirty="0" smtClean="0"/>
              <a:t>LMS MOODLE</a:t>
            </a:r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5496" y="5157192"/>
            <a:ext cx="8856984" cy="118072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i="1" dirty="0" smtClean="0"/>
              <a:t>                                  </a:t>
            </a:r>
            <a:r>
              <a:rPr lang="ru-RU" sz="2000" b="1" i="1" dirty="0" smtClean="0"/>
              <a:t>формирование </a:t>
            </a:r>
            <a:r>
              <a:rPr lang="ru-RU" sz="2000" b="1" i="1" dirty="0"/>
              <a:t>образовательного контента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                                   </a:t>
            </a:r>
            <a:r>
              <a:rPr lang="ru-RU" sz="2000" b="1" i="1" dirty="0" smtClean="0"/>
              <a:t>в </a:t>
            </a:r>
            <a:r>
              <a:rPr lang="ru-RU" sz="2000" b="1" i="1" dirty="0"/>
              <a:t>соответствии </a:t>
            </a:r>
            <a:r>
              <a:rPr lang="ru-RU" sz="2000" b="1" i="1" dirty="0" smtClean="0"/>
              <a:t>с </a:t>
            </a:r>
            <a:r>
              <a:rPr lang="ru-RU" sz="2000" b="1" i="1" dirty="0"/>
              <a:t>требованиями ФГОС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                                 </a:t>
            </a:r>
            <a:r>
              <a:rPr lang="ru-RU" sz="2000" b="1" i="1" dirty="0" smtClean="0"/>
              <a:t>по </a:t>
            </a:r>
            <a:r>
              <a:rPr lang="ru-RU" sz="2000" b="1" i="1" dirty="0"/>
              <a:t>конкретному профилю и специальности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9" t="19558" r="8965" b="25161"/>
          <a:stretch/>
        </p:blipFill>
        <p:spPr bwMode="auto">
          <a:xfrm rot="20868521">
            <a:off x="203946" y="1549318"/>
            <a:ext cx="3469015" cy="259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Ashampoo_Snap_2013.06.06_11h36m01s_031_Курс- Арбитражный процесс -ЮК-ПСО- 0-52-ОП- - Mozilla Firefox.png"/>
          <p:cNvPicPr>
            <a:picLocks noChangeAspect="1"/>
          </p:cNvPicPr>
          <p:nvPr/>
        </p:nvPicPr>
        <p:blipFill rotWithShape="1">
          <a:blip r:embed="rId3" cstate="print"/>
          <a:srcRect l="14435" t="16477" r="26945"/>
          <a:stretch/>
        </p:blipFill>
        <p:spPr>
          <a:xfrm rot="763028">
            <a:off x="2890866" y="1246726"/>
            <a:ext cx="3077666" cy="262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922059"/>
            <a:ext cx="2590945" cy="19432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14608" b="12942"/>
          <a:stretch/>
        </p:blipFill>
        <p:spPr bwMode="auto">
          <a:xfrm>
            <a:off x="2478410" y="2586011"/>
            <a:ext cx="3449773" cy="260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37">
            <a:off x="5637917" y="1404210"/>
            <a:ext cx="3327552" cy="2886285"/>
          </a:xfrm>
          <a:prstGeom prst="rect">
            <a:avLst/>
          </a:prstGeom>
          <a:noFill/>
          <a:ln w="12700" algn="in">
            <a:solidFill>
              <a:srgbClr val="85A3A3"/>
            </a:solidFill>
            <a:miter lim="800000"/>
            <a:headEnd/>
            <a:tailEnd/>
          </a:ln>
          <a:effectLst>
            <a:outerShdw dist="99190" dir="3011666" algn="ctr" rotWithShape="0">
              <a:srgbClr val="19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9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стол администратора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11578" r="2260"/>
          <a:stretch/>
        </p:blipFill>
        <p:spPr bwMode="auto">
          <a:xfrm>
            <a:off x="107505" y="1124744"/>
            <a:ext cx="892899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42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стол 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13458" r="1909" b="4288"/>
          <a:stretch/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3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86056" cy="457200"/>
          </a:xfrm>
        </p:spPr>
        <p:txBody>
          <a:bodyPr/>
          <a:lstStyle/>
          <a:p>
            <a:r>
              <a:rPr lang="ru-RU" dirty="0" smtClean="0"/>
              <a:t>Рабочий стол родителя (представителя)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0314" r="3880"/>
          <a:stretch/>
        </p:blipFill>
        <p:spPr bwMode="auto">
          <a:xfrm>
            <a:off x="107504" y="1052736"/>
            <a:ext cx="8928992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4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5gl">
  <a:themeElements>
    <a:clrScheme name="170Gp_natural_light 3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8FABD5"/>
      </a:accent1>
      <a:accent2>
        <a:srgbClr val="F1900F"/>
      </a:accent2>
      <a:accent3>
        <a:srgbClr val="FFFFFF"/>
      </a:accent3>
      <a:accent4>
        <a:srgbClr val="000000"/>
      </a:accent4>
      <a:accent5>
        <a:srgbClr val="C6D2E7"/>
      </a:accent5>
      <a:accent6>
        <a:srgbClr val="DA820C"/>
      </a:accent6>
      <a:hlink>
        <a:srgbClr val="AE0404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585</TotalTime>
  <Words>497</Words>
  <Application>Microsoft Office PowerPoint</Application>
  <PresentationFormat>Экран (4:3)</PresentationFormat>
  <Paragraphs>117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cdb2004175gl</vt:lpstr>
      <vt:lpstr>Автоматизированная система управления профессиональной образовательной организацией СПО   ProCollege</vt:lpstr>
      <vt:lpstr>Функциональные преимущества АСУ ProCollege</vt:lpstr>
      <vt:lpstr>АСУ ProCollege  обеспечивает </vt:lpstr>
      <vt:lpstr>выгрузка данных в любом формате</vt:lpstr>
      <vt:lpstr>возможности образовательной среды</vt:lpstr>
      <vt:lpstr>полная интеграция с LMS MOODLE</vt:lpstr>
      <vt:lpstr>Рабочий стол администратора</vt:lpstr>
      <vt:lpstr>Рабочий стол преподавателя</vt:lpstr>
      <vt:lpstr>Рабочий стол родителя (представителя)</vt:lpstr>
      <vt:lpstr>АСУ ProCollege</vt:lpstr>
      <vt:lpstr>Приемная комиссия</vt:lpstr>
      <vt:lpstr>автоматизация работы учебной части</vt:lpstr>
      <vt:lpstr>Формирование внутренней отчетности</vt:lpstr>
      <vt:lpstr>Формирование внешней отчетности</vt:lpstr>
      <vt:lpstr>Структурные возможности АСУ ProCollege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Делягина Ирина Валерьевна</dc:creator>
  <cp:lastModifiedBy>Делягина Ирина Валерьевна</cp:lastModifiedBy>
  <cp:revision>48</cp:revision>
  <dcterms:created xsi:type="dcterms:W3CDTF">2016-04-27T08:08:01Z</dcterms:created>
  <dcterms:modified xsi:type="dcterms:W3CDTF">2018-07-05T05:22:57Z</dcterms:modified>
</cp:coreProperties>
</file>