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0" r:id="rId3"/>
    <p:sldId id="283" r:id="rId4"/>
    <p:sldId id="287" r:id="rId5"/>
    <p:sldId id="291" r:id="rId6"/>
    <p:sldId id="288" r:id="rId7"/>
    <p:sldId id="292" r:id="rId8"/>
    <p:sldId id="293" r:id="rId9"/>
    <p:sldId id="294" r:id="rId10"/>
    <p:sldId id="286" r:id="rId11"/>
    <p:sldId id="298" r:id="rId12"/>
    <p:sldId id="297" r:id="rId13"/>
    <p:sldId id="295" r:id="rId14"/>
    <p:sldId id="296" r:id="rId15"/>
    <p:sldId id="289" r:id="rId16"/>
    <p:sldId id="275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0000"/>
    <a:srgbClr val="FF0000"/>
    <a:srgbClr val="333399"/>
    <a:srgbClr val="CCFFFF"/>
    <a:srgbClr val="B00000"/>
    <a:srgbClr val="800000"/>
    <a:srgbClr val="FFFF99"/>
    <a:srgbClr val="ECF4F6"/>
    <a:srgbClr val="692A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3" autoAdjust="0"/>
    <p:restoredTop sz="94660"/>
  </p:normalViewPr>
  <p:slideViewPr>
    <p:cSldViewPr>
      <p:cViewPr>
        <p:scale>
          <a:sx n="106" d="100"/>
          <a:sy n="106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C6C79-2B19-4772-9BB1-67B07ADAE0D5}" type="datetimeFigureOut">
              <a:rPr lang="ru-RU" smtClean="0"/>
              <a:t>05.07.2018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367E0-6D2E-4777-95F1-4745F4EBD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3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95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51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21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Freeform 48"/>
          <p:cNvSpPr>
            <a:spLocks/>
          </p:cNvSpPr>
          <p:nvPr/>
        </p:nvSpPr>
        <p:spPr bwMode="gray">
          <a:xfrm>
            <a:off x="0" y="0"/>
            <a:ext cx="7677150" cy="6858000"/>
          </a:xfrm>
          <a:custGeom>
            <a:avLst/>
            <a:gdLst>
              <a:gd name="T0" fmla="*/ 0 w 4272"/>
              <a:gd name="T1" fmla="*/ 0 h 4320"/>
              <a:gd name="T2" fmla="*/ 4272 w 4272"/>
              <a:gd name="T3" fmla="*/ 0 h 4320"/>
              <a:gd name="T4" fmla="*/ 2832 w 4272"/>
              <a:gd name="T5" fmla="*/ 4320 h 4320"/>
              <a:gd name="T6" fmla="*/ 0 w 4272"/>
              <a:gd name="T7" fmla="*/ 4320 h 4320"/>
              <a:gd name="T8" fmla="*/ 0 w 4272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gray">
          <a:xfrm>
            <a:off x="0" y="762000"/>
            <a:ext cx="9144000" cy="2386013"/>
          </a:xfrm>
          <a:prstGeom prst="rect">
            <a:avLst/>
          </a:prstGeom>
          <a:solidFill>
            <a:schemeClr val="hlink">
              <a:alpha val="96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gray">
          <a:xfrm>
            <a:off x="0" y="6477000"/>
            <a:ext cx="9144000" cy="381000"/>
          </a:xfrm>
          <a:prstGeom prst="rect">
            <a:avLst/>
          </a:prstGeom>
          <a:solidFill>
            <a:srgbClr val="969696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23" name="Freeform 51" descr="Computer&amp; Communtication"/>
          <p:cNvSpPr>
            <a:spLocks/>
          </p:cNvSpPr>
          <p:nvPr/>
        </p:nvSpPr>
        <p:spPr bwMode="gray">
          <a:xfrm>
            <a:off x="0" y="914400"/>
            <a:ext cx="7326313" cy="2233613"/>
          </a:xfrm>
          <a:custGeom>
            <a:avLst/>
            <a:gdLst>
              <a:gd name="T0" fmla="*/ 0 w 4615"/>
              <a:gd name="T1" fmla="*/ 0 h 1407"/>
              <a:gd name="T2" fmla="*/ 4615 w 4615"/>
              <a:gd name="T3" fmla="*/ 0 h 1407"/>
              <a:gd name="T4" fmla="*/ 4092 w 4615"/>
              <a:gd name="T5" fmla="*/ 1386 h 1407"/>
              <a:gd name="T6" fmla="*/ 0 w 4615"/>
              <a:gd name="T7" fmla="*/ 1407 h 1407"/>
              <a:gd name="T8" fmla="*/ 0 w 4615"/>
              <a:gd name="T9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gray">
          <a:xfrm>
            <a:off x="0" y="3113088"/>
            <a:ext cx="9144000" cy="76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B254AE6E-5598-4681-8E87-AC0FB670542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215900" y="152400"/>
            <a:ext cx="1079500" cy="633413"/>
            <a:chOff x="2680" y="3678"/>
            <a:chExt cx="680" cy="399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/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90863"/>
            <a:ext cx="85344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5486400" y="5791200"/>
            <a:ext cx="3429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75544-0CA3-4652-BEE8-A8F9614AC0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41377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457200"/>
            <a:ext cx="20955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1341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B9824F-0C8E-4FF0-A815-27A0B0381D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65920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457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84216CA-01E2-40F6-9965-3417804336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8743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38790-2E6C-417F-9828-F8ED75A836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435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6148C-50C7-4980-81A1-CF21FF7952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0981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D5ECC-0C00-4CCC-A62C-1BD648BA38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398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A9846-EC2A-4545-910C-E707986329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3217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56E66-4E16-4B1E-89BE-FEA66234DC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8415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45E2B-7155-44D1-9D5A-C85C0205E4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0329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9BC84-168A-4AF0-90E1-DA1FCA863D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2188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58BAF-77E1-4867-848B-9F89C64C5D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5049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Freeform 39" descr="Computer&amp; Communtication1"/>
          <p:cNvSpPr>
            <a:spLocks/>
          </p:cNvSpPr>
          <p:nvPr/>
        </p:nvSpPr>
        <p:spPr bwMode="gray">
          <a:xfrm>
            <a:off x="0" y="0"/>
            <a:ext cx="8915400" cy="1014413"/>
          </a:xfrm>
          <a:custGeom>
            <a:avLst/>
            <a:gdLst>
              <a:gd name="T0" fmla="*/ 0 w 5616"/>
              <a:gd name="T1" fmla="*/ 576 h 576"/>
              <a:gd name="T2" fmla="*/ 5465 w 5616"/>
              <a:gd name="T3" fmla="*/ 563 h 576"/>
              <a:gd name="T4" fmla="*/ 5616 w 5616"/>
              <a:gd name="T5" fmla="*/ 0 h 576"/>
              <a:gd name="T6" fmla="*/ 0 w 5616"/>
              <a:gd name="T7" fmla="*/ 0 h 576"/>
              <a:gd name="T8" fmla="*/ 0 w 5616"/>
              <a:gd name="T9" fmla="*/ 576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64" name="Freeform 40"/>
          <p:cNvSpPr>
            <a:spLocks/>
          </p:cNvSpPr>
          <p:nvPr/>
        </p:nvSpPr>
        <p:spPr bwMode="gray">
          <a:xfrm>
            <a:off x="0" y="0"/>
            <a:ext cx="8924925" cy="6858000"/>
          </a:xfrm>
          <a:custGeom>
            <a:avLst/>
            <a:gdLst>
              <a:gd name="T0" fmla="*/ 0 w 5622"/>
              <a:gd name="T1" fmla="*/ 0 h 4320"/>
              <a:gd name="T2" fmla="*/ 5622 w 5622"/>
              <a:gd name="T3" fmla="*/ 0 h 4320"/>
              <a:gd name="T4" fmla="*/ 4457 w 5622"/>
              <a:gd name="T5" fmla="*/ 4313 h 4320"/>
              <a:gd name="T6" fmla="*/ 0 w 5622"/>
              <a:gd name="T7" fmla="*/ 4320 h 4320"/>
              <a:gd name="T8" fmla="*/ 0 w 5622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gray">
          <a:xfrm>
            <a:off x="0" y="6477000"/>
            <a:ext cx="9144000" cy="381000"/>
          </a:xfrm>
          <a:prstGeom prst="rect">
            <a:avLst/>
          </a:prstGeom>
          <a:solidFill>
            <a:srgbClr val="969696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gray">
          <a:xfrm>
            <a:off x="0" y="403225"/>
            <a:ext cx="9144000" cy="609600"/>
          </a:xfrm>
          <a:prstGeom prst="rect">
            <a:avLst/>
          </a:prstGeom>
          <a:solidFill>
            <a:schemeClr val="tx2">
              <a:alpha val="7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67" name="Freeform 43"/>
          <p:cNvSpPr>
            <a:spLocks/>
          </p:cNvSpPr>
          <p:nvPr/>
        </p:nvSpPr>
        <p:spPr bwMode="gray">
          <a:xfrm>
            <a:off x="8664575" y="403225"/>
            <a:ext cx="477838" cy="609600"/>
          </a:xfrm>
          <a:custGeom>
            <a:avLst/>
            <a:gdLst>
              <a:gd name="T0" fmla="*/ 96 w 288"/>
              <a:gd name="T1" fmla="*/ 0 h 384"/>
              <a:gd name="T2" fmla="*/ 0 w 288"/>
              <a:gd name="T3" fmla="*/ 384 h 384"/>
              <a:gd name="T4" fmla="*/ 288 w 288"/>
              <a:gd name="T5" fmla="*/ 384 h 384"/>
              <a:gd name="T6" fmla="*/ 288 w 288"/>
              <a:gd name="T7" fmla="*/ 0 h 384"/>
              <a:gd name="T8" fmla="*/ 96 w 288"/>
              <a:gd name="T9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9" name="AutoShape 35"/>
          <p:cNvSpPr>
            <a:spLocks noChangeArrowheads="1"/>
          </p:cNvSpPr>
          <p:nvPr/>
        </p:nvSpPr>
        <p:spPr bwMode="gray">
          <a:xfrm rot="-37800000">
            <a:off x="1154113" y="185738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2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92F5B4-A80A-432F-A399-0CE094E0453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45720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4624"/>
            <a:ext cx="1440160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90863"/>
            <a:ext cx="9144000" cy="2354361"/>
          </a:xfrm>
        </p:spPr>
        <p:txBody>
          <a:bodyPr/>
          <a:lstStyle/>
          <a:p>
            <a:r>
              <a:rPr lang="ru-RU" sz="2400" dirty="0" smtClean="0"/>
              <a:t>Автоматизированная система управления</a:t>
            </a:r>
            <a:r>
              <a:rPr lang="en-US" sz="2400" dirty="0" smtClean="0"/>
              <a:t> </a:t>
            </a:r>
            <a:r>
              <a:rPr lang="ru-RU" sz="2400" dirty="0" smtClean="0"/>
              <a:t>профессиональной образовательной организацией СПО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5400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ProCollege</a:t>
            </a:r>
            <a:endParaRPr lang="en-US" sz="5400" i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15816" y="6453335"/>
            <a:ext cx="3429000" cy="371103"/>
          </a:xfrm>
        </p:spPr>
        <p:txBody>
          <a:bodyPr/>
          <a:lstStyle/>
          <a:p>
            <a:r>
              <a:rPr lang="ru-RU" sz="1400" b="1" dirty="0" smtClean="0"/>
              <a:t>ГБПОУ «ЮУМК», 2017</a:t>
            </a:r>
            <a:endParaRPr lang="en-US" sz="1400" b="1" dirty="0"/>
          </a:p>
        </p:txBody>
      </p:sp>
      <p:pic>
        <p:nvPicPr>
          <p:cNvPr id="1027" name="Picture 3" descr="C:\Users\DelyaginaIV\Desktop\Герб  ЮУМ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365" y="-5748"/>
            <a:ext cx="890432" cy="77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АСУ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dirty="0"/>
          </a:p>
        </p:txBody>
      </p:sp>
      <p:pic>
        <p:nvPicPr>
          <p:cNvPr id="4" name="Объект 4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32" y="2132856"/>
            <a:ext cx="9195108" cy="5195423"/>
          </a:xfrm>
        </p:spPr>
      </p:pic>
      <p:sp>
        <p:nvSpPr>
          <p:cNvPr id="6" name="AutoShape 56"/>
          <p:cNvSpPr>
            <a:spLocks noChangeArrowheads="1"/>
          </p:cNvSpPr>
          <p:nvPr/>
        </p:nvSpPr>
        <p:spPr bwMode="gray">
          <a:xfrm>
            <a:off x="0" y="1124744"/>
            <a:ext cx="9144000" cy="2016224"/>
          </a:xfrm>
          <a:prstGeom prst="roundRect">
            <a:avLst>
              <a:gd name="adj" fmla="val 50000"/>
            </a:avLst>
          </a:prstGeom>
          <a:noFill/>
          <a:ln w="38100" algn="ctr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-18332" y="1243291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обеспечивает реализацию </a:t>
            </a:r>
            <a:r>
              <a:rPr lang="ru-RU" sz="2400" b="1" dirty="0">
                <a:solidFill>
                  <a:srgbClr val="002060"/>
                </a:solidFill>
              </a:rPr>
              <a:t>государственных </a:t>
            </a:r>
            <a:r>
              <a:rPr lang="ru-RU" sz="2400" b="1" dirty="0" smtClean="0">
                <a:solidFill>
                  <a:srgbClr val="002060"/>
                </a:solidFill>
              </a:rPr>
              <a:t>услуг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 </a:t>
            </a:r>
            <a:r>
              <a:rPr lang="ru-RU" sz="2400" b="1" dirty="0">
                <a:solidFill>
                  <a:srgbClr val="002060"/>
                </a:solidFill>
              </a:rPr>
              <a:t>сфере образования </a:t>
            </a:r>
            <a:r>
              <a:rPr lang="ru-RU" sz="2400" b="1" dirty="0" smtClean="0">
                <a:solidFill>
                  <a:srgbClr val="002060"/>
                </a:solidFill>
              </a:rPr>
              <a:t>в электронном виде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5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Приемная комиссия</a:t>
            </a:r>
            <a:endParaRPr lang="ru-RU" dirty="0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44979" y="1445563"/>
            <a:ext cx="1544638" cy="1766888"/>
            <a:chOff x="555" y="2823"/>
            <a:chExt cx="973" cy="1113"/>
          </a:xfrm>
        </p:grpSpPr>
        <p:sp>
          <p:nvSpPr>
            <p:cNvPr id="46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8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9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50" name="Picture 32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 Box 33"/>
            <p:cNvSpPr txBox="1">
              <a:spLocks noChangeArrowheads="1"/>
            </p:cNvSpPr>
            <p:nvPr/>
          </p:nvSpPr>
          <p:spPr bwMode="gray">
            <a:xfrm>
              <a:off x="973" y="321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751579" y="4639578"/>
            <a:ext cx="401187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статистика,</a:t>
            </a:r>
          </a:p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ониторинг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базы данных по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абитуриентам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7454380" y="1494027"/>
            <a:ext cx="1544643" cy="1766888"/>
            <a:chOff x="4272" y="2823"/>
            <a:chExt cx="973" cy="1113"/>
          </a:xfrm>
        </p:grpSpPr>
        <p:sp>
          <p:nvSpPr>
            <p:cNvPr id="40" name="Oval 7"/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41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2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3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44" name="Picture 11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 Box 12"/>
            <p:cNvSpPr txBox="1">
              <a:spLocks noChangeArrowheads="1"/>
            </p:cNvSpPr>
            <p:nvPr/>
          </p:nvSpPr>
          <p:spPr bwMode="gray">
            <a:xfrm>
              <a:off x="4354" y="3046"/>
              <a:ext cx="83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b="1" dirty="0">
                  <a:latin typeface="Arial" pitchFamily="34" charset="0"/>
                  <a:cs typeface="Arial" pitchFamily="34" charset="0"/>
                </a:rPr>
                <a:t>п</a:t>
              </a:r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ечать и </a:t>
              </a:r>
            </a:p>
            <a:p>
              <a:pPr algn="ctr"/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экспорт</a:t>
              </a:r>
              <a:endParaRPr lang="ru-RU" sz="16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договоров 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256919" y="2121882"/>
            <a:ext cx="1544640" cy="1766888"/>
            <a:chOff x="3024" y="2823"/>
            <a:chExt cx="973" cy="1113"/>
          </a:xfrm>
        </p:grpSpPr>
        <p:sp>
          <p:nvSpPr>
            <p:cNvPr id="34" name="Oval 14"/>
            <p:cNvSpPr>
              <a:spLocks noChangeArrowheads="1"/>
            </p:cNvSpPr>
            <p:nvPr/>
          </p:nvSpPr>
          <p:spPr bwMode="gray">
            <a:xfrm>
              <a:off x="3120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5" name="Oval 15"/>
            <p:cNvSpPr>
              <a:spLocks noChangeArrowheads="1"/>
            </p:cNvSpPr>
            <p:nvPr/>
          </p:nvSpPr>
          <p:spPr bwMode="gray">
            <a:xfrm>
              <a:off x="3024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6" name="Oval 16"/>
            <p:cNvSpPr>
              <a:spLocks noChangeArrowheads="1"/>
            </p:cNvSpPr>
            <p:nvPr/>
          </p:nvSpPr>
          <p:spPr bwMode="gray">
            <a:xfrm>
              <a:off x="3045" y="2846"/>
              <a:ext cx="928" cy="92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7" name="Oval 17"/>
            <p:cNvSpPr>
              <a:spLocks noChangeArrowheads="1"/>
            </p:cNvSpPr>
            <p:nvPr/>
          </p:nvSpPr>
          <p:spPr bwMode="gray">
            <a:xfrm>
              <a:off x="3081" y="2880"/>
              <a:ext cx="839" cy="83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38" name="Picture 18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45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 Box 19"/>
            <p:cNvSpPr txBox="1">
              <a:spLocks noChangeArrowheads="1"/>
            </p:cNvSpPr>
            <p:nvPr/>
          </p:nvSpPr>
          <p:spPr bwMode="gray">
            <a:xfrm>
              <a:off x="3059" y="3120"/>
              <a:ext cx="85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b="1" dirty="0">
                  <a:latin typeface="Arial" pitchFamily="34" charset="0"/>
                  <a:cs typeface="Arial" pitchFamily="34" charset="0"/>
                </a:rPr>
                <a:t>з</a:t>
              </a:r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ачисление</a:t>
              </a:r>
              <a:endParaRPr lang="en-US" sz="16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в ПОО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235465" y="1986106"/>
            <a:ext cx="4089494" cy="1887538"/>
            <a:chOff x="220" y="2747"/>
            <a:chExt cx="2529" cy="1189"/>
          </a:xfrm>
        </p:grpSpPr>
        <p:sp>
          <p:nvSpPr>
            <p:cNvPr id="28" name="Oval 21"/>
            <p:cNvSpPr>
              <a:spLocks noChangeArrowheads="1"/>
            </p:cNvSpPr>
            <p:nvPr/>
          </p:nvSpPr>
          <p:spPr bwMode="gray">
            <a:xfrm>
              <a:off x="1872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9" name="Oval 22"/>
            <p:cNvSpPr>
              <a:spLocks noChangeArrowheads="1"/>
            </p:cNvSpPr>
            <p:nvPr/>
          </p:nvSpPr>
          <p:spPr bwMode="gray">
            <a:xfrm>
              <a:off x="1776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0" name="Oval 23"/>
            <p:cNvSpPr>
              <a:spLocks noChangeArrowheads="1"/>
            </p:cNvSpPr>
            <p:nvPr/>
          </p:nvSpPr>
          <p:spPr bwMode="gray">
            <a:xfrm>
              <a:off x="1797" y="2846"/>
              <a:ext cx="928" cy="929"/>
            </a:xfrm>
            <a:prstGeom prst="ellipse">
              <a:avLst/>
            </a:prstGeom>
            <a:solidFill>
              <a:srgbClr val="E0654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1" name="Oval 24"/>
            <p:cNvSpPr>
              <a:spLocks noChangeArrowheads="1"/>
            </p:cNvSpPr>
            <p:nvPr/>
          </p:nvSpPr>
          <p:spPr bwMode="gray">
            <a:xfrm>
              <a:off x="1833" y="2880"/>
              <a:ext cx="839" cy="839"/>
            </a:xfrm>
            <a:prstGeom prst="ellipse">
              <a:avLst/>
            </a:prstGeom>
            <a:solidFill>
              <a:srgbClr val="E7867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32" name="Picture 25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797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 Box 26"/>
            <p:cNvSpPr txBox="1">
              <a:spLocks noChangeArrowheads="1"/>
            </p:cNvSpPr>
            <p:nvPr/>
          </p:nvSpPr>
          <p:spPr bwMode="gray">
            <a:xfrm>
              <a:off x="220" y="2747"/>
              <a:ext cx="82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600" b="1" dirty="0"/>
                <a:t>з</a:t>
              </a:r>
              <a:r>
                <a:rPr lang="ru-RU" sz="1600" b="1" dirty="0" smtClean="0"/>
                <a:t>аявление </a:t>
              </a:r>
              <a:endParaRPr lang="en-US" sz="1600" b="1" dirty="0" smtClean="0"/>
            </a:p>
            <a:p>
              <a:pPr algn="ctr"/>
              <a:r>
                <a:rPr lang="en-US" sz="1600" b="1" dirty="0" smtClean="0"/>
                <a:t>on-line</a:t>
              </a:r>
              <a:endParaRPr lang="en-US" sz="1600" b="1" dirty="0"/>
            </a:p>
          </p:txBody>
        </p:sp>
      </p:grpSp>
      <p:sp>
        <p:nvSpPr>
          <p:cNvPr id="10" name="Text Box 26"/>
          <p:cNvSpPr txBox="1">
            <a:spLocks noChangeArrowheads="1"/>
          </p:cNvSpPr>
          <p:nvPr/>
        </p:nvSpPr>
        <p:spPr bwMode="gray">
          <a:xfrm>
            <a:off x="2746933" y="2429918"/>
            <a:ext cx="16078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/>
              <a:t>актуальный</a:t>
            </a:r>
          </a:p>
          <a:p>
            <a:pPr algn="ctr"/>
            <a:r>
              <a:rPr lang="ru-RU" sz="1600" b="1" dirty="0" smtClean="0"/>
              <a:t>рейтинг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абитуриентов</a:t>
            </a:r>
            <a:endParaRPr lang="en-US" sz="1600" b="1" dirty="0"/>
          </a:p>
        </p:txBody>
      </p:sp>
      <p:grpSp>
        <p:nvGrpSpPr>
          <p:cNvPr id="12" name="Group 27"/>
          <p:cNvGrpSpPr>
            <a:grpSpLocks/>
          </p:cNvGrpSpPr>
          <p:nvPr/>
        </p:nvGrpSpPr>
        <p:grpSpPr bwMode="auto">
          <a:xfrm>
            <a:off x="6582395" y="3553013"/>
            <a:ext cx="1544638" cy="1766888"/>
            <a:chOff x="555" y="2823"/>
            <a:chExt cx="973" cy="1113"/>
          </a:xfrm>
        </p:grpSpPr>
        <p:sp>
          <p:nvSpPr>
            <p:cNvPr id="22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3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4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5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26" name="Picture 32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 Box 33"/>
            <p:cNvSpPr txBox="1">
              <a:spLocks noChangeArrowheads="1"/>
            </p:cNvSpPr>
            <p:nvPr/>
          </p:nvSpPr>
          <p:spPr bwMode="gray">
            <a:xfrm>
              <a:off x="973" y="321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1388078" y="3513325"/>
            <a:ext cx="1544643" cy="1766888"/>
            <a:chOff x="4272" y="2823"/>
            <a:chExt cx="973" cy="1113"/>
          </a:xfrm>
        </p:grpSpPr>
        <p:sp>
          <p:nvSpPr>
            <p:cNvPr id="17" name="Oval 7"/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8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9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solidFill>
              <a:srgbClr val="65D9B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solidFill>
              <a:srgbClr val="9BE9C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21" name="Picture 11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 Box 26"/>
          <p:cNvSpPr txBox="1">
            <a:spLocks noChangeArrowheads="1"/>
          </p:cNvSpPr>
          <p:nvPr/>
        </p:nvSpPr>
        <p:spPr bwMode="gray">
          <a:xfrm>
            <a:off x="1291774" y="4054803"/>
            <a:ext cx="179722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/>
              <a:t>формирование</a:t>
            </a:r>
          </a:p>
          <a:p>
            <a:pPr algn="ctr"/>
            <a:r>
              <a:rPr lang="ru-RU" sz="1600" b="1" dirty="0" smtClean="0"/>
              <a:t>групп</a:t>
            </a:r>
            <a:endParaRPr lang="en-US" sz="1600" b="1" dirty="0"/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gray">
          <a:xfrm>
            <a:off x="6685538" y="4043549"/>
            <a:ext cx="13812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/>
              <a:t>отчетность </a:t>
            </a:r>
          </a:p>
          <a:p>
            <a:pPr algn="ctr"/>
            <a:r>
              <a:rPr lang="ru-RU" sz="1600" b="1" dirty="0" smtClean="0"/>
              <a:t>по приему</a:t>
            </a:r>
            <a:endParaRPr lang="en-US" sz="1600" b="1" dirty="0"/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gray">
          <a:xfrm rot="10800000">
            <a:off x="2931913" y="3888769"/>
            <a:ext cx="3650482" cy="840441"/>
          </a:xfrm>
          <a:prstGeom prst="upArrow">
            <a:avLst>
              <a:gd name="adj1" fmla="val 64321"/>
              <a:gd name="adj2" fmla="val 49931"/>
            </a:avLst>
          </a:prstGeom>
          <a:solidFill>
            <a:schemeClr val="accent3">
              <a:lumMod val="85000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pSp>
        <p:nvGrpSpPr>
          <p:cNvPr id="52" name="Group 6"/>
          <p:cNvGrpSpPr>
            <a:grpSpLocks/>
          </p:cNvGrpSpPr>
          <p:nvPr/>
        </p:nvGrpSpPr>
        <p:grpSpPr bwMode="auto">
          <a:xfrm>
            <a:off x="4035469" y="1052736"/>
            <a:ext cx="1544643" cy="1544638"/>
            <a:chOff x="4272" y="2823"/>
            <a:chExt cx="973" cy="973"/>
          </a:xfrm>
          <a:effectLst/>
        </p:grpSpPr>
        <p:sp>
          <p:nvSpPr>
            <p:cNvPr id="54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5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solidFill>
              <a:srgbClr val="65D9B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6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1600" b="1" dirty="0" smtClean="0"/>
                <a:t>экспорт </a:t>
              </a:r>
            </a:p>
            <a:p>
              <a:r>
                <a:rPr lang="ru-RU" sz="1600" b="1" dirty="0"/>
                <a:t>д</a:t>
              </a:r>
              <a:r>
                <a:rPr lang="ru-RU" sz="1600" b="1" dirty="0" smtClean="0"/>
                <a:t>анных </a:t>
              </a:r>
            </a:p>
            <a:p>
              <a:pPr algn="ctr"/>
              <a:r>
                <a:rPr lang="ru-RU" sz="1600" b="1" dirty="0" smtClean="0"/>
                <a:t>в ФИС ГИА</a:t>
              </a:r>
            </a:p>
            <a:p>
              <a:pPr algn="ctr"/>
              <a:r>
                <a:rPr lang="ru-RU" sz="1600" b="1" dirty="0" smtClean="0"/>
                <a:t> и приема</a:t>
              </a:r>
              <a:endParaRPr lang="ru-RU" sz="1600" b="1" dirty="0"/>
            </a:p>
          </p:txBody>
        </p:sp>
        <p:pic>
          <p:nvPicPr>
            <p:cNvPr id="57" name="Picture 11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107504" y="5720133"/>
            <a:ext cx="89289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 зачислении студентов все данные сохраняются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используются в базах данных по студентам, в электронных журналах.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84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автоматизация работы учебной части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1"/>
          <a:stretch/>
        </p:blipFill>
        <p:spPr bwMode="auto">
          <a:xfrm rot="20071364">
            <a:off x="5477322" y="3733822"/>
            <a:ext cx="4055096" cy="2782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AutoShape 32"/>
          <p:cNvSpPr>
            <a:spLocks noChangeArrowheads="1"/>
          </p:cNvSpPr>
          <p:nvPr/>
        </p:nvSpPr>
        <p:spPr bwMode="gray">
          <a:xfrm>
            <a:off x="35496" y="1163754"/>
            <a:ext cx="8640960" cy="59894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AutoShape 40"/>
          <p:cNvSpPr>
            <a:spLocks noChangeArrowheads="1"/>
          </p:cNvSpPr>
          <p:nvPr/>
        </p:nvSpPr>
        <p:spPr bwMode="gray">
          <a:xfrm>
            <a:off x="35496" y="1983216"/>
            <a:ext cx="8640960" cy="59894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AutoShape 48"/>
          <p:cNvSpPr>
            <a:spLocks noChangeArrowheads="1"/>
          </p:cNvSpPr>
          <p:nvPr/>
        </p:nvSpPr>
        <p:spPr bwMode="gray">
          <a:xfrm>
            <a:off x="35496" y="2802679"/>
            <a:ext cx="8640960" cy="59894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8" name="AutoShape 56"/>
          <p:cNvSpPr>
            <a:spLocks noChangeArrowheads="1"/>
          </p:cNvSpPr>
          <p:nvPr/>
        </p:nvSpPr>
        <p:spPr bwMode="gray">
          <a:xfrm>
            <a:off x="35496" y="3622141"/>
            <a:ext cx="7632848" cy="598947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gray">
          <a:xfrm>
            <a:off x="450320" y="1232043"/>
            <a:ext cx="84906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400" b="1" dirty="0" smtClean="0">
                <a:solidFill>
                  <a:srgbClr val="000000"/>
                </a:solidFill>
              </a:rPr>
              <a:t>Удобная технология </a:t>
            </a:r>
            <a:r>
              <a:rPr lang="en-US" sz="2400" b="1" dirty="0">
                <a:solidFill>
                  <a:schemeClr val="tx1">
                    <a:lumMod val="75000"/>
                  </a:schemeClr>
                </a:solidFill>
                <a:latin typeface="Arial Black" pitchFamily="34" charset="0"/>
              </a:rPr>
              <a:t>Drag and </a:t>
            </a:r>
            <a:r>
              <a:rPr lang="en-US" sz="2400" b="1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</a:rPr>
              <a:t>Drop</a:t>
            </a:r>
            <a:r>
              <a:rPr lang="ru-RU" sz="2400" b="1" dirty="0" smtClean="0">
                <a:solidFill>
                  <a:schemeClr val="tx1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(«бери и тащи</a:t>
            </a:r>
            <a:r>
              <a:rPr lang="ru-RU" sz="2400" b="1" dirty="0" smtClean="0">
                <a:solidFill>
                  <a:srgbClr val="000000"/>
                </a:solidFill>
              </a:rPr>
              <a:t>»)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gray">
          <a:xfrm>
            <a:off x="450320" y="2052928"/>
            <a:ext cx="7039442" cy="46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400" b="1" dirty="0" smtClean="0">
                <a:solidFill>
                  <a:srgbClr val="000000"/>
                </a:solidFill>
              </a:rPr>
              <a:t>Замена кабинетов, преподавателей, занятий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gray">
          <a:xfrm>
            <a:off x="450320" y="2872391"/>
            <a:ext cx="6747808" cy="46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400" b="1" dirty="0">
                <a:solidFill>
                  <a:srgbClr val="000000"/>
                </a:solidFill>
              </a:rPr>
              <a:t>Автоматические расчеты </a:t>
            </a:r>
            <a:r>
              <a:rPr lang="ru-RU" sz="2400" b="1" dirty="0" smtClean="0">
                <a:solidFill>
                  <a:srgbClr val="000000"/>
                </a:solidFill>
              </a:rPr>
              <a:t>выданных </a:t>
            </a:r>
            <a:r>
              <a:rPr lang="ru-RU" sz="2400" b="1" dirty="0">
                <a:solidFill>
                  <a:srgbClr val="000000"/>
                </a:solidFill>
              </a:rPr>
              <a:t>часов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2" name="Text Box 61"/>
          <p:cNvSpPr txBox="1">
            <a:spLocks noChangeArrowheads="1"/>
          </p:cNvSpPr>
          <p:nvPr/>
        </p:nvSpPr>
        <p:spPr bwMode="gray">
          <a:xfrm>
            <a:off x="450320" y="3690430"/>
            <a:ext cx="80489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400" b="1" dirty="0">
                <a:solidFill>
                  <a:srgbClr val="000000"/>
                </a:solidFill>
              </a:rPr>
              <a:t>Вывод </a:t>
            </a:r>
            <a:r>
              <a:rPr lang="ru-RU" sz="2400" b="1" dirty="0" smtClean="0">
                <a:solidFill>
                  <a:srgbClr val="000000"/>
                </a:solidFill>
              </a:rPr>
              <a:t>актуального расписания </a:t>
            </a:r>
            <a:r>
              <a:rPr lang="ru-RU" sz="2400" b="1" dirty="0">
                <a:solidFill>
                  <a:srgbClr val="000000"/>
                </a:solidFill>
              </a:rPr>
              <a:t>на </a:t>
            </a:r>
            <a:r>
              <a:rPr lang="ru-RU" sz="2400" b="1" dirty="0" smtClean="0">
                <a:solidFill>
                  <a:srgbClr val="000000"/>
                </a:solidFill>
              </a:rPr>
              <a:t>сайт ПОО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3" name="AutoShape 56"/>
          <p:cNvSpPr>
            <a:spLocks noChangeArrowheads="1"/>
          </p:cNvSpPr>
          <p:nvPr/>
        </p:nvSpPr>
        <p:spPr bwMode="gray">
          <a:xfrm>
            <a:off x="35496" y="4293097"/>
            <a:ext cx="5616624" cy="108012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4" name="Text Box 61"/>
          <p:cNvSpPr txBox="1">
            <a:spLocks noChangeArrowheads="1"/>
          </p:cNvSpPr>
          <p:nvPr/>
        </p:nvSpPr>
        <p:spPr bwMode="gray">
          <a:xfrm>
            <a:off x="395535" y="4370211"/>
            <a:ext cx="54726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400" b="1" dirty="0">
                <a:solidFill>
                  <a:srgbClr val="000000"/>
                </a:solidFill>
              </a:rPr>
              <a:t>А</a:t>
            </a:r>
            <a:r>
              <a:rPr lang="ru-RU" sz="2400" b="1" dirty="0" smtClean="0">
                <a:solidFill>
                  <a:srgbClr val="000000"/>
                </a:solidFill>
              </a:rPr>
              <a:t>втоматизация формирования 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2400" b="1" dirty="0" smtClean="0">
                <a:solidFill>
                  <a:srgbClr val="000000"/>
                </a:solidFill>
              </a:rPr>
              <a:t>календарного </a:t>
            </a:r>
            <a:r>
              <a:rPr lang="ru-RU" sz="2400" b="1" dirty="0">
                <a:solidFill>
                  <a:srgbClr val="000000"/>
                </a:solidFill>
              </a:rPr>
              <a:t>учебного </a:t>
            </a:r>
            <a:r>
              <a:rPr lang="ru-RU" sz="2400" b="1" dirty="0" smtClean="0">
                <a:solidFill>
                  <a:srgbClr val="000000"/>
                </a:solidFill>
              </a:rPr>
              <a:t>графика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5" name="AutoShape 56"/>
          <p:cNvSpPr>
            <a:spLocks noChangeArrowheads="1"/>
          </p:cNvSpPr>
          <p:nvPr/>
        </p:nvSpPr>
        <p:spPr bwMode="gray">
          <a:xfrm>
            <a:off x="66939" y="5445224"/>
            <a:ext cx="5585181" cy="1393094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6" name="Text Box 61"/>
          <p:cNvSpPr txBox="1">
            <a:spLocks noChangeArrowheads="1"/>
          </p:cNvSpPr>
          <p:nvPr/>
        </p:nvSpPr>
        <p:spPr bwMode="gray">
          <a:xfrm>
            <a:off x="107505" y="5301208"/>
            <a:ext cx="54726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</a:rPr>
              <a:t>Автоматизация 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</a:rPr>
              <a:t>тарификации </a:t>
            </a:r>
            <a:r>
              <a:rPr lang="ru-RU" sz="2400" b="1" dirty="0" smtClean="0">
                <a:solidFill>
                  <a:srgbClr val="000000"/>
                </a:solidFill>
              </a:rPr>
              <a:t>и заполнения </a:t>
            </a:r>
            <a:endParaRPr lang="ru-RU" sz="2400" b="1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2400" b="1" dirty="0">
                <a:solidFill>
                  <a:srgbClr val="000000"/>
                </a:solidFill>
              </a:rPr>
              <a:t>учебных карточек, форм, </a:t>
            </a:r>
            <a:r>
              <a:rPr lang="ru-RU" sz="2400" b="1" dirty="0" smtClean="0">
                <a:solidFill>
                  <a:srgbClr val="000000"/>
                </a:solidFill>
              </a:rPr>
              <a:t>отчетов и др.</a:t>
            </a:r>
            <a:endParaRPr 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9346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внутренней отчетности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" t="27125" r="9558" b="24589"/>
          <a:stretch/>
        </p:blipFill>
        <p:spPr bwMode="auto">
          <a:xfrm>
            <a:off x="12703" y="1151511"/>
            <a:ext cx="6069107" cy="2554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28497" r="9656" b="28368"/>
          <a:stretch/>
        </p:blipFill>
        <p:spPr bwMode="auto">
          <a:xfrm>
            <a:off x="1414064" y="2573488"/>
            <a:ext cx="5791200" cy="2178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1" r="36081" b="39580"/>
          <a:stretch/>
        </p:blipFill>
        <p:spPr bwMode="auto">
          <a:xfrm>
            <a:off x="251520" y="4757845"/>
            <a:ext cx="3680175" cy="14074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27745" r="16770" b="43961"/>
          <a:stretch/>
        </p:blipFill>
        <p:spPr bwMode="auto">
          <a:xfrm>
            <a:off x="3579168" y="5226622"/>
            <a:ext cx="5564832" cy="1586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24274" y="105273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BC0000"/>
                </a:solidFill>
              </a:rPr>
              <a:t>- в автоматическом режиме за несколько секунд</a:t>
            </a:r>
            <a:endParaRPr lang="ru-RU" sz="1600" b="1" i="1" dirty="0">
              <a:solidFill>
                <a:srgbClr val="BC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2389" y="1650215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sz="1600" b="1" i="1" dirty="0" smtClean="0">
                <a:solidFill>
                  <a:srgbClr val="BC0000"/>
                </a:solidFill>
              </a:rPr>
              <a:t>формирование </a:t>
            </a:r>
          </a:p>
          <a:p>
            <a:pPr algn="ctr"/>
            <a:r>
              <a:rPr lang="ru-RU" sz="1600" b="1" i="1" dirty="0" smtClean="0">
                <a:solidFill>
                  <a:srgbClr val="BC0000"/>
                </a:solidFill>
              </a:rPr>
              <a:t>новых отчетов по запросу в короткий срок</a:t>
            </a:r>
            <a:endParaRPr lang="ru-RU" sz="1600" b="1" i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443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Формирование </a:t>
            </a:r>
            <a:r>
              <a:rPr lang="ru-RU" dirty="0" smtClean="0"/>
              <a:t>внешней </a:t>
            </a:r>
            <a:r>
              <a:rPr lang="ru-RU" dirty="0"/>
              <a:t>отчетности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0" t="14757" r="7241" b="2954"/>
          <a:stretch/>
        </p:blipFill>
        <p:spPr bwMode="auto">
          <a:xfrm>
            <a:off x="107504" y="1052736"/>
            <a:ext cx="6019331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2" t="15192" r="12605" b="44121"/>
          <a:stretch/>
        </p:blipFill>
        <p:spPr bwMode="auto">
          <a:xfrm>
            <a:off x="4872191" y="3805446"/>
            <a:ext cx="4236313" cy="3024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28184" y="1052736"/>
            <a:ext cx="2992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BC0000"/>
                </a:solidFill>
              </a:rPr>
              <a:t>- в автоматическом режиме за несколько секунд</a:t>
            </a:r>
            <a:endParaRPr lang="ru-RU" sz="1600" b="1" i="1" dirty="0">
              <a:solidFill>
                <a:srgbClr val="BC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6835" y="2132856"/>
            <a:ext cx="3062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sz="1600" b="1" i="1" dirty="0" smtClean="0">
                <a:solidFill>
                  <a:srgbClr val="BC0000"/>
                </a:solidFill>
              </a:rPr>
              <a:t>формирование </a:t>
            </a:r>
          </a:p>
          <a:p>
            <a:pPr algn="ctr"/>
            <a:r>
              <a:rPr lang="ru-RU" sz="1600" b="1" i="1" dirty="0" smtClean="0">
                <a:solidFill>
                  <a:srgbClr val="BC0000"/>
                </a:solidFill>
              </a:rPr>
              <a:t>новых отчетов по запросу в короткий срок</a:t>
            </a:r>
            <a:endParaRPr lang="ru-RU" sz="1600" b="1" i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319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382000" cy="4572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Структурные возможности АСУ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dirty="0"/>
          </a:p>
        </p:txBody>
      </p:sp>
      <p:grpSp>
        <p:nvGrpSpPr>
          <p:cNvPr id="118" name="Group 75"/>
          <p:cNvGrpSpPr>
            <a:grpSpLocks/>
          </p:cNvGrpSpPr>
          <p:nvPr/>
        </p:nvGrpSpPr>
        <p:grpSpPr bwMode="auto">
          <a:xfrm>
            <a:off x="467544" y="3390453"/>
            <a:ext cx="8424936" cy="182563"/>
            <a:chOff x="1239" y="1515"/>
            <a:chExt cx="3177" cy="115"/>
          </a:xfrm>
        </p:grpSpPr>
        <p:sp>
          <p:nvSpPr>
            <p:cNvPr id="119" name="Line 7"/>
            <p:cNvSpPr>
              <a:spLocks noChangeShapeType="1"/>
            </p:cNvSpPr>
            <p:nvPr/>
          </p:nvSpPr>
          <p:spPr bwMode="auto">
            <a:xfrm>
              <a:off x="1392" y="1582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" name="AutoShape 5"/>
            <p:cNvSpPr>
              <a:spLocks noChangeArrowheads="1"/>
            </p:cNvSpPr>
            <p:nvPr/>
          </p:nvSpPr>
          <p:spPr bwMode="blackGray">
            <a:xfrm rot="18900000" flipH="1">
              <a:off x="1239" y="1515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4" name="Group 76"/>
          <p:cNvGrpSpPr>
            <a:grpSpLocks/>
          </p:cNvGrpSpPr>
          <p:nvPr/>
        </p:nvGrpSpPr>
        <p:grpSpPr bwMode="auto">
          <a:xfrm>
            <a:off x="453257" y="2348880"/>
            <a:ext cx="8424936" cy="530225"/>
            <a:chOff x="1239" y="1776"/>
            <a:chExt cx="3177" cy="334"/>
          </a:xfrm>
        </p:grpSpPr>
        <p:sp>
          <p:nvSpPr>
            <p:cNvPr id="125" name="Line 48"/>
            <p:cNvSpPr>
              <a:spLocks noChangeShapeType="1"/>
            </p:cNvSpPr>
            <p:nvPr/>
          </p:nvSpPr>
          <p:spPr bwMode="auto">
            <a:xfrm>
              <a:off x="1392" y="2062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9" name="AutoShape 51"/>
            <p:cNvSpPr>
              <a:spLocks noChangeArrowheads="1"/>
            </p:cNvSpPr>
            <p:nvPr/>
          </p:nvSpPr>
          <p:spPr bwMode="blackGray">
            <a:xfrm rot="18900000" flipH="1">
              <a:off x="1239" y="1995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7" name="Text Box 52"/>
            <p:cNvSpPr txBox="1">
              <a:spLocks noChangeArrowheads="1"/>
            </p:cNvSpPr>
            <p:nvPr/>
          </p:nvSpPr>
          <p:spPr bwMode="auto">
            <a:xfrm>
              <a:off x="1456" y="1776"/>
              <a:ext cx="2960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</a:rPr>
                <a:t>2. Click to add Title</a:t>
              </a:r>
            </a:p>
          </p:txBody>
        </p:sp>
      </p:grpSp>
      <p:grpSp>
        <p:nvGrpSpPr>
          <p:cNvPr id="142" name="Group 79"/>
          <p:cNvGrpSpPr>
            <a:grpSpLocks/>
          </p:cNvGrpSpPr>
          <p:nvPr/>
        </p:nvGrpSpPr>
        <p:grpSpPr bwMode="auto">
          <a:xfrm>
            <a:off x="481831" y="4629998"/>
            <a:ext cx="8424938" cy="530225"/>
            <a:chOff x="1248" y="3168"/>
            <a:chExt cx="3177" cy="334"/>
          </a:xfrm>
        </p:grpSpPr>
        <p:sp>
          <p:nvSpPr>
            <p:cNvPr id="143" name="Line 70"/>
            <p:cNvSpPr>
              <a:spLocks noChangeShapeType="1"/>
            </p:cNvSpPr>
            <p:nvPr/>
          </p:nvSpPr>
          <p:spPr bwMode="auto">
            <a:xfrm>
              <a:off x="1401" y="3454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7" name="AutoShape 73"/>
            <p:cNvSpPr>
              <a:spLocks noChangeArrowheads="1"/>
            </p:cNvSpPr>
            <p:nvPr/>
          </p:nvSpPr>
          <p:spPr bwMode="blackGray">
            <a:xfrm rot="18900000" flipH="1">
              <a:off x="1248" y="3387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5" name="Text Box 74"/>
            <p:cNvSpPr txBox="1">
              <a:spLocks noChangeArrowheads="1"/>
            </p:cNvSpPr>
            <p:nvPr/>
          </p:nvSpPr>
          <p:spPr bwMode="auto">
            <a:xfrm>
              <a:off x="1460" y="3168"/>
              <a:ext cx="290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8" name="Прямоугольник 147"/>
          <p:cNvSpPr/>
          <p:nvPr/>
        </p:nvSpPr>
        <p:spPr>
          <a:xfrm>
            <a:off x="1114595" y="2996952"/>
            <a:ext cx="7706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Количество пользователей системы – </a:t>
            </a:r>
            <a:r>
              <a:rPr lang="ru-RU" sz="2000" b="1" i="1" dirty="0" smtClean="0">
                <a:solidFill>
                  <a:srgbClr val="BC0000"/>
                </a:solidFill>
              </a:rPr>
              <a:t>не ограничено</a:t>
            </a:r>
            <a:endParaRPr lang="ru-RU" sz="2000" b="1" i="1" dirty="0">
              <a:solidFill>
                <a:srgbClr val="BC0000"/>
              </a:solidFill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873277" y="2060848"/>
            <a:ext cx="80049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Система соответствует требованиям</a:t>
            </a:r>
            <a:r>
              <a:rPr lang="ru-RU" sz="2000" b="1" i="1" dirty="0"/>
              <a:t>, предъявляемым </a:t>
            </a:r>
            <a:endParaRPr lang="ru-RU" sz="2000" b="1" i="1" dirty="0" smtClean="0"/>
          </a:p>
          <a:p>
            <a:pPr algn="ctr"/>
            <a:r>
              <a:rPr lang="ru-RU" sz="2000" b="1" i="1" dirty="0" smtClean="0"/>
              <a:t>к </a:t>
            </a:r>
            <a:r>
              <a:rPr lang="ru-RU" sz="2000" b="1" i="1" dirty="0">
                <a:solidFill>
                  <a:srgbClr val="BC0000"/>
                </a:solidFill>
              </a:rPr>
              <a:t>организациям с распределенной структурой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755576" y="3643208"/>
            <a:ext cx="8055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Разработчик гарантирует </a:t>
            </a:r>
            <a:r>
              <a:rPr lang="ru-RU" sz="2000" b="1" i="1" dirty="0" smtClean="0">
                <a:solidFill>
                  <a:srgbClr val="BC0000"/>
                </a:solidFill>
              </a:rPr>
              <a:t>ежедневное </a:t>
            </a:r>
            <a:r>
              <a:rPr lang="ru-RU" sz="2000" b="1" i="1" dirty="0">
                <a:solidFill>
                  <a:srgbClr val="BC0000"/>
                </a:solidFill>
              </a:rPr>
              <a:t>обновление </a:t>
            </a:r>
            <a:r>
              <a:rPr lang="ru-RU" sz="2000" b="1" i="1" dirty="0"/>
              <a:t>программного продукта в соответствии с изменениями нормативной базы в системе СПО, </a:t>
            </a:r>
            <a:endParaRPr lang="ru-RU" sz="2000" b="1" i="1" dirty="0" smtClean="0"/>
          </a:p>
          <a:p>
            <a:pPr algn="ctr"/>
            <a:r>
              <a:rPr lang="ru-RU" sz="2000" b="1" i="1" dirty="0" smtClean="0">
                <a:solidFill>
                  <a:srgbClr val="BC0000"/>
                </a:solidFill>
              </a:rPr>
              <a:t>регулярную </a:t>
            </a:r>
            <a:r>
              <a:rPr lang="ru-RU" sz="2000" b="1" i="1" dirty="0">
                <a:solidFill>
                  <a:srgbClr val="BC0000"/>
                </a:solidFill>
              </a:rPr>
              <a:t>техническую поддержку. </a:t>
            </a:r>
          </a:p>
        </p:txBody>
      </p:sp>
      <p:grpSp>
        <p:nvGrpSpPr>
          <p:cNvPr id="151" name="Group 79"/>
          <p:cNvGrpSpPr>
            <a:grpSpLocks/>
          </p:cNvGrpSpPr>
          <p:nvPr/>
        </p:nvGrpSpPr>
        <p:grpSpPr bwMode="auto">
          <a:xfrm>
            <a:off x="411139" y="1268760"/>
            <a:ext cx="8495630" cy="790575"/>
            <a:chOff x="1248" y="3004"/>
            <a:chExt cx="3177" cy="498"/>
          </a:xfrm>
        </p:grpSpPr>
        <p:sp>
          <p:nvSpPr>
            <p:cNvPr id="152" name="Line 70"/>
            <p:cNvSpPr>
              <a:spLocks noChangeShapeType="1"/>
            </p:cNvSpPr>
            <p:nvPr/>
          </p:nvSpPr>
          <p:spPr bwMode="auto">
            <a:xfrm>
              <a:off x="1401" y="3454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6" name="AutoShape 73"/>
            <p:cNvSpPr>
              <a:spLocks noChangeArrowheads="1"/>
            </p:cNvSpPr>
            <p:nvPr/>
          </p:nvSpPr>
          <p:spPr bwMode="blackGray">
            <a:xfrm rot="18900000" flipH="1">
              <a:off x="1248" y="3387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" name="Text Box 74"/>
            <p:cNvSpPr txBox="1">
              <a:spLocks noChangeArrowheads="1"/>
            </p:cNvSpPr>
            <p:nvPr/>
          </p:nvSpPr>
          <p:spPr bwMode="auto">
            <a:xfrm>
              <a:off x="1460" y="3004"/>
              <a:ext cx="2906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/>
                <a:t>Всем пользователям </a:t>
              </a:r>
              <a:endParaRPr lang="ru-RU" sz="2000" b="1" i="1" dirty="0" smtClean="0"/>
            </a:p>
            <a:p>
              <a:pPr algn="ctr"/>
              <a:r>
                <a:rPr lang="ru-RU" sz="2000" b="1" i="1" dirty="0" smtClean="0"/>
                <a:t>обеспечен </a:t>
              </a:r>
              <a:r>
                <a:rPr lang="ru-RU" sz="2000" b="1" i="1" dirty="0">
                  <a:solidFill>
                    <a:srgbClr val="BC0000"/>
                  </a:solidFill>
                </a:rPr>
                <a:t>доступ с любого </a:t>
              </a:r>
              <a:r>
                <a:rPr lang="ru-RU" sz="2000" b="1" i="1" dirty="0" smtClean="0">
                  <a:solidFill>
                    <a:srgbClr val="BC0000"/>
                  </a:solidFill>
                </a:rPr>
                <a:t>устройства</a:t>
              </a:r>
              <a:endParaRPr lang="en-US" sz="2000" b="1" i="1" dirty="0">
                <a:solidFill>
                  <a:srgbClr val="BC0000"/>
                </a:solidFill>
              </a:endParaRPr>
            </a:p>
          </p:txBody>
        </p:sp>
      </p:grpSp>
      <p:grpSp>
        <p:nvGrpSpPr>
          <p:cNvPr id="29" name="Group 79"/>
          <p:cNvGrpSpPr>
            <a:grpSpLocks/>
          </p:cNvGrpSpPr>
          <p:nvPr/>
        </p:nvGrpSpPr>
        <p:grpSpPr bwMode="auto">
          <a:xfrm>
            <a:off x="485168" y="5219259"/>
            <a:ext cx="8658830" cy="923925"/>
            <a:chOff x="1347" y="2904"/>
            <a:chExt cx="3173" cy="582"/>
          </a:xfrm>
        </p:grpSpPr>
        <p:sp>
          <p:nvSpPr>
            <p:cNvPr id="30" name="Line 70"/>
            <p:cNvSpPr>
              <a:spLocks noChangeShapeType="1"/>
            </p:cNvSpPr>
            <p:nvPr/>
          </p:nvSpPr>
          <p:spPr bwMode="auto">
            <a:xfrm flipV="1">
              <a:off x="1499" y="3442"/>
              <a:ext cx="2934" cy="13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73"/>
            <p:cNvSpPr>
              <a:spLocks noChangeArrowheads="1"/>
            </p:cNvSpPr>
            <p:nvPr/>
          </p:nvSpPr>
          <p:spPr bwMode="blackGray">
            <a:xfrm rot="18900000" flipH="1">
              <a:off x="1347" y="3371"/>
              <a:ext cx="116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Text Box 74"/>
            <p:cNvSpPr txBox="1">
              <a:spLocks noChangeArrowheads="1"/>
            </p:cNvSpPr>
            <p:nvPr/>
          </p:nvSpPr>
          <p:spPr bwMode="auto">
            <a:xfrm>
              <a:off x="1406" y="2904"/>
              <a:ext cx="3114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 smtClean="0">
                  <a:solidFill>
                    <a:srgbClr val="BC0000"/>
                  </a:solidFill>
                </a:rPr>
                <a:t>Минимальные технические требования и скорость установки</a:t>
              </a:r>
              <a:r>
                <a:rPr lang="ru-RU" sz="2000" b="1" i="1" dirty="0" smtClean="0"/>
                <a:t> АСУ: сервер с ОС </a:t>
              </a:r>
              <a:r>
                <a:rPr lang="en-US" sz="2000" b="1" i="1" dirty="0" smtClean="0"/>
                <a:t>Linux</a:t>
              </a:r>
              <a:r>
                <a:rPr lang="ru-RU" sz="2000" b="1" i="1" dirty="0" smtClean="0"/>
                <a:t> и 30 минут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688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930949" y="5877272"/>
            <a:ext cx="3203848" cy="576064"/>
          </a:xfrm>
        </p:spPr>
        <p:txBody>
          <a:bodyPr/>
          <a:lstStyle/>
          <a:p>
            <a:r>
              <a:rPr lang="ru-RU" sz="1400" b="1" i="1" dirty="0"/>
              <a:t>8 (351) 220-13-50</a:t>
            </a:r>
            <a:endParaRPr lang="ru-RU" sz="1400" dirty="0"/>
          </a:p>
          <a:p>
            <a:r>
              <a:rPr lang="ru-RU" sz="1400" b="1" i="1" dirty="0" smtClean="0"/>
              <a:t>alex@procollege.ru</a:t>
            </a:r>
            <a:endParaRPr lang="ru-RU" sz="1400" dirty="0"/>
          </a:p>
        </p:txBody>
      </p:sp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539552" y="3124200"/>
            <a:ext cx="7776864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54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WWW.PROCOLLEGE.RU</a:t>
            </a:r>
            <a:endParaRPr lang="ru-RU" sz="54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pic>
        <p:nvPicPr>
          <p:cNvPr id="5" name="Picture 3" descr="C:\Users\DelyaginaIV\Desktop\Герб  ЮУМК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365" y="-5748"/>
            <a:ext cx="890432" cy="77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44624"/>
            <a:ext cx="1440160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26"/>
          <p:cNvSpPr txBox="1">
            <a:spLocks noChangeArrowheads="1"/>
          </p:cNvSpPr>
          <p:nvPr/>
        </p:nvSpPr>
        <p:spPr bwMode="auto">
          <a:xfrm>
            <a:off x="23120" y="5373216"/>
            <a:ext cx="9144000" cy="1107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 smtClean="0">
                <a:solidFill>
                  <a:srgbClr val="C00000"/>
                </a:solidFill>
              </a:rPr>
              <a:t>МНОГОПОЛЬЗОВАТЕЛЬСКИЙ </a:t>
            </a:r>
            <a:r>
              <a:rPr lang="ru-RU" sz="2200" b="1" dirty="0" smtClean="0"/>
              <a:t>доступ, </a:t>
            </a:r>
          </a:p>
          <a:p>
            <a:pPr algn="ctr" eaLnBrk="0" hangingPunct="0"/>
            <a:r>
              <a:rPr lang="ru-RU" altLang="ru-RU" sz="2200" b="1" dirty="0"/>
              <a:t>о</a:t>
            </a:r>
            <a:r>
              <a:rPr lang="ru-RU" altLang="ru-RU" sz="2200" b="1" dirty="0" smtClean="0"/>
              <a:t>дновременная работа неограниченного числа пользователей с разделением ролей доступа</a:t>
            </a:r>
            <a:endParaRPr lang="en-US" altLang="ru-RU" sz="2200" b="1" dirty="0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3775" y="4531767"/>
            <a:ext cx="9144000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 smtClean="0">
                <a:solidFill>
                  <a:srgbClr val="C00000"/>
                </a:solidFill>
              </a:rPr>
              <a:t>МАСШТАБИРУЕМОСТЬ</a:t>
            </a:r>
            <a:r>
              <a:rPr lang="ru-RU" sz="2200" b="1" dirty="0" smtClean="0"/>
              <a:t> системы, </a:t>
            </a:r>
          </a:p>
          <a:p>
            <a:pPr algn="ctr" eaLnBrk="0" hangingPunct="0"/>
            <a:r>
              <a:rPr lang="ru-RU" sz="2200" b="1" dirty="0" smtClean="0"/>
              <a:t>быстрое расширение функционала</a:t>
            </a:r>
            <a:endParaRPr lang="en-US" altLang="ru-RU" sz="2200" b="1" dirty="0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0" y="980728"/>
            <a:ext cx="9144000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200" b="1" dirty="0" smtClean="0"/>
              <a:t>разработана </a:t>
            </a:r>
            <a:endParaRPr lang="ru-RU" altLang="ru-RU" sz="2200" b="1" dirty="0"/>
          </a:p>
          <a:p>
            <a:pPr algn="ctr" eaLnBrk="0" hangingPunct="0"/>
            <a:r>
              <a:rPr lang="ru-RU" altLang="ru-RU" sz="2200" b="1" dirty="0" smtClean="0"/>
              <a:t>для системы </a:t>
            </a:r>
            <a:r>
              <a:rPr lang="ru-RU" altLang="ru-RU" sz="2200" b="1" dirty="0" smtClean="0">
                <a:solidFill>
                  <a:srgbClr val="B00000"/>
                </a:solidFill>
              </a:rPr>
              <a:t>СРЕДНЕГО</a:t>
            </a:r>
            <a:r>
              <a:rPr lang="ru-RU" altLang="ru-RU" sz="2200" b="1" dirty="0" smtClean="0"/>
              <a:t> профессионального образования</a:t>
            </a:r>
            <a:endParaRPr lang="en-US" altLang="ru-RU" sz="2200" b="1" dirty="0">
              <a:solidFill>
                <a:schemeClr val="tx2"/>
              </a:solidFill>
            </a:endParaRP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0" y="2708920"/>
            <a:ext cx="9144000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/>
              <a:t>м</a:t>
            </a:r>
            <a:r>
              <a:rPr lang="ru-RU" sz="2200" b="1" dirty="0" smtClean="0"/>
              <a:t>ониторинг </a:t>
            </a:r>
            <a:r>
              <a:rPr lang="ru-RU" sz="2200" b="1" dirty="0"/>
              <a:t>различных </a:t>
            </a:r>
            <a:endParaRPr lang="ru-RU" sz="2200" b="1" dirty="0" smtClean="0"/>
          </a:p>
          <a:p>
            <a:pPr algn="ctr" eaLnBrk="0" hangingPunct="0"/>
            <a:r>
              <a:rPr lang="ru-RU" sz="2200" b="1" dirty="0" smtClean="0">
                <a:solidFill>
                  <a:srgbClr val="B00000"/>
                </a:solidFill>
              </a:rPr>
              <a:t>ПОКАЗАТЕЛЕЙ ЭФФЕКТИВНОСТИ </a:t>
            </a:r>
            <a:r>
              <a:rPr lang="ru-RU" sz="2200" b="1" dirty="0" smtClean="0"/>
              <a:t>деятельности </a:t>
            </a:r>
            <a:r>
              <a:rPr lang="ru-RU" sz="2200" b="1" dirty="0"/>
              <a:t>ПОО</a:t>
            </a:r>
            <a:endParaRPr lang="en-US" altLang="ru-RU" sz="2200" b="1" dirty="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35296" y="1838146"/>
            <a:ext cx="8748464" cy="7694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 smtClean="0"/>
              <a:t>прозрачность </a:t>
            </a:r>
            <a:r>
              <a:rPr lang="ru-RU" sz="2200" b="1" dirty="0"/>
              <a:t>управления </a:t>
            </a:r>
            <a:r>
              <a:rPr lang="ru-RU" sz="2200" b="1" dirty="0" smtClean="0"/>
              <a:t>ПОО </a:t>
            </a:r>
          </a:p>
          <a:p>
            <a:pPr algn="ctr" eaLnBrk="0" hangingPunct="0"/>
            <a:r>
              <a:rPr lang="ru-RU" sz="2200" b="1" dirty="0" smtClean="0"/>
              <a:t>на </a:t>
            </a:r>
            <a:r>
              <a:rPr lang="ru-RU" sz="2200" b="1" dirty="0" smtClean="0">
                <a:solidFill>
                  <a:srgbClr val="B00000"/>
                </a:solidFill>
              </a:rPr>
              <a:t>ВСЕХ</a:t>
            </a:r>
            <a:r>
              <a:rPr lang="ru-RU" sz="2200" b="1" dirty="0" smtClean="0"/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ОРГАНИЗАЦИОННЫХ УРОВНЯХ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97" y="476672"/>
            <a:ext cx="8382000" cy="45720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Функциональные преимущества АСУ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sz="2800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51520" y="1829563"/>
            <a:ext cx="8568952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251520" y="2636912"/>
            <a:ext cx="8568952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251520" y="3554904"/>
            <a:ext cx="8553600" cy="1811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251520" y="4452792"/>
            <a:ext cx="8568952" cy="1568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-18837" y="3645024"/>
            <a:ext cx="9144000" cy="7694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 smtClean="0">
                <a:solidFill>
                  <a:srgbClr val="C00000"/>
                </a:solidFill>
              </a:rPr>
              <a:t>КОМПЛЕКСНОСТЬ</a:t>
            </a:r>
            <a:r>
              <a:rPr lang="ru-RU" sz="2200" b="1" dirty="0" smtClean="0"/>
              <a:t> функционала</a:t>
            </a:r>
          </a:p>
          <a:p>
            <a:pPr algn="ctr" eaLnBrk="0" hangingPunct="0"/>
            <a:r>
              <a:rPr lang="ru-RU" sz="2200" b="1" dirty="0" smtClean="0"/>
              <a:t> административной и образовательной  деятельности</a:t>
            </a:r>
            <a:endParaRPr lang="en-US" altLang="ru-RU" sz="2200" b="1" dirty="0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>
            <a:off x="243844" y="5394594"/>
            <a:ext cx="8568952" cy="9056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Line 28"/>
          <p:cNvSpPr>
            <a:spLocks noChangeShapeType="1"/>
          </p:cNvSpPr>
          <p:nvPr/>
        </p:nvSpPr>
        <p:spPr bwMode="auto">
          <a:xfrm>
            <a:off x="235296" y="6481212"/>
            <a:ext cx="8640525" cy="3484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903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8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1520"/>
            <a:ext cx="8382000" cy="4572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АСУ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ProCollege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обеспечивает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5976" y="1062045"/>
            <a:ext cx="9045646" cy="488255"/>
            <a:chOff x="25976" y="1062045"/>
            <a:chExt cx="9045646" cy="488255"/>
          </a:xfrm>
        </p:grpSpPr>
        <p:sp>
          <p:nvSpPr>
            <p:cNvPr id="4" name="AutoShape 2"/>
            <p:cNvSpPr>
              <a:spLocks noChangeArrowheads="1"/>
            </p:cNvSpPr>
            <p:nvPr/>
          </p:nvSpPr>
          <p:spPr bwMode="gray">
            <a:xfrm>
              <a:off x="175238" y="1062045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/>
                <a:t>       информационное </a:t>
              </a:r>
              <a:r>
                <a:rPr lang="ru-RU" sz="1700" b="1" dirty="0"/>
                <a:t>сопровождение деятельности </a:t>
              </a:r>
              <a:r>
                <a:rPr lang="ru-RU" sz="1700" b="1" u="sng" dirty="0"/>
                <a:t>приемной комиссии</a:t>
              </a:r>
              <a:r>
                <a:rPr lang="ru-RU" sz="1700" b="1" dirty="0"/>
                <a:t>;</a:t>
              </a:r>
              <a:endParaRPr lang="en-US" sz="1700" b="1" dirty="0"/>
            </a:p>
          </p:txBody>
        </p:sp>
        <p:grpSp>
          <p:nvGrpSpPr>
            <p:cNvPr id="104" name="Group 19"/>
            <p:cNvGrpSpPr>
              <a:grpSpLocks/>
            </p:cNvGrpSpPr>
            <p:nvPr/>
          </p:nvGrpSpPr>
          <p:grpSpPr bwMode="auto">
            <a:xfrm>
              <a:off x="25976" y="1144216"/>
              <a:ext cx="684086" cy="406084"/>
              <a:chOff x="2078" y="1672"/>
              <a:chExt cx="1615" cy="1631"/>
            </a:xfrm>
          </p:grpSpPr>
          <p:sp>
            <p:nvSpPr>
              <p:cNvPr id="105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06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07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08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09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10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7" name="Группа 6"/>
          <p:cNvGrpSpPr/>
          <p:nvPr/>
        </p:nvGrpSpPr>
        <p:grpSpPr>
          <a:xfrm>
            <a:off x="17255" y="1594884"/>
            <a:ext cx="9045646" cy="583302"/>
            <a:chOff x="25976" y="1594138"/>
            <a:chExt cx="9045646" cy="538718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75238" y="1594138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</a:t>
              </a:r>
              <a:r>
                <a:rPr lang="ru-RU" sz="1700" b="1" dirty="0" smtClean="0"/>
                <a:t>учет </a:t>
              </a:r>
              <a:r>
                <a:rPr lang="ru-RU" sz="1700" b="1" u="sng" dirty="0"/>
                <a:t>контингента</a:t>
              </a:r>
              <a:r>
                <a:rPr lang="ru-RU" sz="1700" b="1" dirty="0"/>
                <a:t> и ведение личных дел студентов; </a:t>
              </a:r>
              <a:endParaRPr lang="en-US" sz="1700" b="1" dirty="0"/>
            </a:p>
          </p:txBody>
        </p:sp>
        <p:grpSp>
          <p:nvGrpSpPr>
            <p:cNvPr id="153" name="Group 19"/>
            <p:cNvGrpSpPr>
              <a:grpSpLocks/>
            </p:cNvGrpSpPr>
            <p:nvPr/>
          </p:nvGrpSpPr>
          <p:grpSpPr bwMode="auto">
            <a:xfrm>
              <a:off x="25976" y="1695401"/>
              <a:ext cx="684086" cy="437455"/>
              <a:chOff x="2078" y="1546"/>
              <a:chExt cx="1615" cy="1757"/>
            </a:xfrm>
          </p:grpSpPr>
          <p:sp>
            <p:nvSpPr>
              <p:cNvPr id="154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55" name="Oval 21"/>
              <p:cNvSpPr>
                <a:spLocks noChangeArrowheads="1"/>
              </p:cNvSpPr>
              <p:nvPr/>
            </p:nvSpPr>
            <p:spPr bwMode="gray">
              <a:xfrm>
                <a:off x="2170" y="164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56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57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58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59" name="Oval 25"/>
              <p:cNvSpPr>
                <a:spLocks noChangeArrowheads="1"/>
              </p:cNvSpPr>
              <p:nvPr/>
            </p:nvSpPr>
            <p:spPr bwMode="gray">
              <a:xfrm>
                <a:off x="2337" y="1546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6" name="Группа 5"/>
          <p:cNvGrpSpPr/>
          <p:nvPr/>
        </p:nvGrpSpPr>
        <p:grpSpPr>
          <a:xfrm>
            <a:off x="45017" y="2178186"/>
            <a:ext cx="9007565" cy="488255"/>
            <a:chOff x="64057" y="2132856"/>
            <a:chExt cx="9007565" cy="488255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75238" y="2132856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</a:t>
              </a:r>
              <a:r>
                <a:rPr lang="ru-RU" sz="1700" b="1" dirty="0" smtClean="0"/>
                <a:t>электронный </a:t>
              </a:r>
              <a:r>
                <a:rPr lang="ru-RU" sz="1700" b="1" u="sng" dirty="0" smtClean="0"/>
                <a:t>документооборот</a:t>
              </a:r>
              <a:r>
                <a:rPr lang="ru-RU" sz="1700" b="1" dirty="0" smtClean="0"/>
                <a:t> (маршрутизация, контроль) на всех уровнях;</a:t>
              </a:r>
              <a:endParaRPr lang="en-US" sz="1700" b="1" dirty="0"/>
            </a:p>
          </p:txBody>
        </p:sp>
        <p:grpSp>
          <p:nvGrpSpPr>
            <p:cNvPr id="160" name="Group 19"/>
            <p:cNvGrpSpPr>
              <a:grpSpLocks/>
            </p:cNvGrpSpPr>
            <p:nvPr/>
          </p:nvGrpSpPr>
          <p:grpSpPr bwMode="auto">
            <a:xfrm>
              <a:off x="64057" y="2215027"/>
              <a:ext cx="684086" cy="406084"/>
              <a:chOff x="2078" y="1672"/>
              <a:chExt cx="1615" cy="1631"/>
            </a:xfrm>
          </p:grpSpPr>
          <p:sp>
            <p:nvSpPr>
              <p:cNvPr id="161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62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63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64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65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66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5" name="Группа 4"/>
          <p:cNvGrpSpPr/>
          <p:nvPr/>
        </p:nvGrpSpPr>
        <p:grpSpPr>
          <a:xfrm>
            <a:off x="30290" y="2711025"/>
            <a:ext cx="9037018" cy="488255"/>
            <a:chOff x="34604" y="2636912"/>
            <a:chExt cx="9037018" cy="488255"/>
          </a:xfrm>
        </p:grpSpPr>
        <p:sp>
          <p:nvSpPr>
            <p:cNvPr id="28" name="AutoShape 26"/>
            <p:cNvSpPr>
              <a:spLocks noChangeArrowheads="1"/>
            </p:cNvSpPr>
            <p:nvPr/>
          </p:nvSpPr>
          <p:spPr bwMode="gray">
            <a:xfrm>
              <a:off x="175238" y="2636912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1700" b="1" dirty="0" smtClean="0">
                  <a:solidFill>
                    <a:srgbClr val="000000"/>
                  </a:solidFill>
                </a:rPr>
                <a:t>       </a:t>
              </a:r>
              <a:r>
                <a:rPr lang="ru-RU" sz="1700" b="1" dirty="0" smtClean="0"/>
                <a:t>автоматизацию </a:t>
              </a:r>
              <a:r>
                <a:rPr lang="ru-RU" sz="1700" b="1" dirty="0"/>
                <a:t>работы </a:t>
              </a:r>
              <a:r>
                <a:rPr lang="ru-RU" sz="1700" b="1" u="sng" dirty="0"/>
                <a:t>отдела кадров</a:t>
              </a:r>
              <a:r>
                <a:rPr lang="ru-RU" sz="1700" b="1" dirty="0"/>
                <a:t>; </a:t>
              </a:r>
            </a:p>
          </p:txBody>
        </p:sp>
        <p:grpSp>
          <p:nvGrpSpPr>
            <p:cNvPr id="167" name="Group 19"/>
            <p:cNvGrpSpPr>
              <a:grpSpLocks/>
            </p:cNvGrpSpPr>
            <p:nvPr/>
          </p:nvGrpSpPr>
          <p:grpSpPr bwMode="auto">
            <a:xfrm>
              <a:off x="34604" y="2719083"/>
              <a:ext cx="684086" cy="406084"/>
              <a:chOff x="2078" y="1672"/>
              <a:chExt cx="1615" cy="1631"/>
            </a:xfrm>
          </p:grpSpPr>
          <p:sp>
            <p:nvSpPr>
              <p:cNvPr id="168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69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70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1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2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3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62580" y="3243864"/>
            <a:ext cx="8972439" cy="488255"/>
            <a:chOff x="64057" y="3212976"/>
            <a:chExt cx="8972439" cy="488255"/>
          </a:xfrm>
        </p:grpSpPr>
        <p:sp>
          <p:nvSpPr>
            <p:cNvPr id="36" name="AutoShape 34"/>
            <p:cNvSpPr>
              <a:spLocks noChangeArrowheads="1"/>
            </p:cNvSpPr>
            <p:nvPr/>
          </p:nvSpPr>
          <p:spPr bwMode="gray">
            <a:xfrm>
              <a:off x="140112" y="3212976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 smtClean="0"/>
                <a:t>автоматизацию </a:t>
              </a:r>
              <a:r>
                <a:rPr lang="ru-RU" sz="1700" b="1" dirty="0"/>
                <a:t>формирования и мониторинг выполнения </a:t>
              </a:r>
              <a:r>
                <a:rPr lang="ru-RU" sz="1700" b="1" u="sng" dirty="0"/>
                <a:t>учебных </a:t>
              </a:r>
              <a:r>
                <a:rPr lang="ru-RU" sz="1700" b="1" u="sng" dirty="0" smtClean="0"/>
                <a:t>планов</a:t>
              </a:r>
              <a:r>
                <a:rPr lang="ru-RU" sz="1700" b="1" dirty="0" smtClean="0"/>
                <a:t>;</a:t>
              </a:r>
              <a:endParaRPr lang="en-US" sz="1700" b="1" dirty="0"/>
            </a:p>
          </p:txBody>
        </p:sp>
        <p:grpSp>
          <p:nvGrpSpPr>
            <p:cNvPr id="174" name="Group 19"/>
            <p:cNvGrpSpPr>
              <a:grpSpLocks/>
            </p:cNvGrpSpPr>
            <p:nvPr/>
          </p:nvGrpSpPr>
          <p:grpSpPr bwMode="auto">
            <a:xfrm>
              <a:off x="64057" y="3295147"/>
              <a:ext cx="684086" cy="406084"/>
              <a:chOff x="2078" y="1672"/>
              <a:chExt cx="1615" cy="1631"/>
            </a:xfrm>
          </p:grpSpPr>
          <p:sp>
            <p:nvSpPr>
              <p:cNvPr id="175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76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77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8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9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0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47853" y="3776703"/>
            <a:ext cx="9001892" cy="488255"/>
            <a:chOff x="34604" y="3968493"/>
            <a:chExt cx="9001892" cy="488255"/>
          </a:xfrm>
        </p:grpSpPr>
        <p:sp>
          <p:nvSpPr>
            <p:cNvPr id="44" name="AutoShape 34"/>
            <p:cNvSpPr>
              <a:spLocks noChangeArrowheads="1"/>
            </p:cNvSpPr>
            <p:nvPr/>
          </p:nvSpPr>
          <p:spPr bwMode="gray">
            <a:xfrm>
              <a:off x="140112" y="3968493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автоматизацию планирования и контроля выполнения </a:t>
              </a:r>
              <a:r>
                <a:rPr lang="ru-RU" sz="1700" b="1" u="sng" dirty="0"/>
                <a:t>тарификации</a:t>
              </a:r>
              <a:r>
                <a:rPr lang="ru-RU" sz="1700" b="1" dirty="0" smtClean="0"/>
                <a:t>;</a:t>
              </a:r>
              <a:endParaRPr lang="en-US" sz="1700" b="1" dirty="0"/>
            </a:p>
          </p:txBody>
        </p:sp>
        <p:grpSp>
          <p:nvGrpSpPr>
            <p:cNvPr id="181" name="Group 19"/>
            <p:cNvGrpSpPr>
              <a:grpSpLocks/>
            </p:cNvGrpSpPr>
            <p:nvPr/>
          </p:nvGrpSpPr>
          <p:grpSpPr bwMode="auto">
            <a:xfrm>
              <a:off x="34604" y="4050664"/>
              <a:ext cx="684086" cy="406084"/>
              <a:chOff x="2078" y="1672"/>
              <a:chExt cx="1615" cy="1631"/>
            </a:xfrm>
          </p:grpSpPr>
          <p:sp>
            <p:nvSpPr>
              <p:cNvPr id="182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83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84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5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6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7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47853" y="4309542"/>
            <a:ext cx="9001892" cy="516765"/>
            <a:chOff x="34604" y="4544557"/>
            <a:chExt cx="9001892" cy="516765"/>
          </a:xfrm>
        </p:grpSpPr>
        <p:sp>
          <p:nvSpPr>
            <p:cNvPr id="52" name="AutoShape 34"/>
            <p:cNvSpPr>
              <a:spLocks noChangeArrowheads="1"/>
            </p:cNvSpPr>
            <p:nvPr/>
          </p:nvSpPr>
          <p:spPr bwMode="gray">
            <a:xfrm>
              <a:off x="140112" y="4544557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1700" b="1" dirty="0" smtClean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комплексную автоматизацию составления </a:t>
              </a:r>
              <a:r>
                <a:rPr lang="ru-RU" sz="1700" b="1" u="sng" dirty="0"/>
                <a:t>расписания</a:t>
              </a:r>
              <a:r>
                <a:rPr lang="ru-RU" sz="1700" b="1" dirty="0"/>
                <a:t>; </a:t>
              </a:r>
            </a:p>
          </p:txBody>
        </p:sp>
        <p:grpSp>
          <p:nvGrpSpPr>
            <p:cNvPr id="188" name="Group 19"/>
            <p:cNvGrpSpPr>
              <a:grpSpLocks/>
            </p:cNvGrpSpPr>
            <p:nvPr/>
          </p:nvGrpSpPr>
          <p:grpSpPr bwMode="auto">
            <a:xfrm>
              <a:off x="34604" y="4655238"/>
              <a:ext cx="684086" cy="406084"/>
              <a:chOff x="2078" y="1672"/>
              <a:chExt cx="1615" cy="1631"/>
            </a:xfrm>
          </p:grpSpPr>
          <p:sp>
            <p:nvSpPr>
              <p:cNvPr id="189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0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1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2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3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4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62684" y="4870891"/>
            <a:ext cx="8972230" cy="516765"/>
            <a:chOff x="64266" y="5104656"/>
            <a:chExt cx="8972230" cy="516765"/>
          </a:xfrm>
        </p:grpSpPr>
        <p:sp>
          <p:nvSpPr>
            <p:cNvPr id="60" name="AutoShape 34"/>
            <p:cNvSpPr>
              <a:spLocks noChangeArrowheads="1"/>
            </p:cNvSpPr>
            <p:nvPr/>
          </p:nvSpPr>
          <p:spPr bwMode="gray">
            <a:xfrm>
              <a:off x="140112" y="5104656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 быстрое </a:t>
              </a:r>
              <a:r>
                <a:rPr lang="ru-RU" sz="1700" b="1" dirty="0" smtClean="0"/>
                <a:t>формирование </a:t>
              </a:r>
              <a:r>
                <a:rPr lang="ru-RU" sz="1700" b="1" dirty="0"/>
                <a:t>в автоматическом режиме </a:t>
              </a:r>
              <a:r>
                <a:rPr lang="ru-RU" sz="1700" b="1" u="sng" dirty="0" smtClean="0"/>
                <a:t>отчетов </a:t>
              </a:r>
              <a:r>
                <a:rPr lang="ru-RU" sz="1700" b="1" u="sng" dirty="0"/>
                <a:t>по </a:t>
              </a:r>
              <a:r>
                <a:rPr lang="ru-RU" sz="1700" b="1" u="sng" dirty="0" smtClean="0"/>
                <a:t>запросам</a:t>
              </a:r>
              <a:r>
                <a:rPr lang="ru-RU" sz="1700" b="1" dirty="0" smtClean="0"/>
                <a:t>;</a:t>
              </a:r>
              <a:endParaRPr lang="en-US" sz="1700" b="1" dirty="0"/>
            </a:p>
          </p:txBody>
        </p:sp>
        <p:grpSp>
          <p:nvGrpSpPr>
            <p:cNvPr id="195" name="Group 19"/>
            <p:cNvGrpSpPr>
              <a:grpSpLocks/>
            </p:cNvGrpSpPr>
            <p:nvPr/>
          </p:nvGrpSpPr>
          <p:grpSpPr bwMode="auto">
            <a:xfrm>
              <a:off x="64266" y="5215337"/>
              <a:ext cx="684086" cy="406084"/>
              <a:chOff x="2078" y="1672"/>
              <a:chExt cx="1615" cy="1631"/>
            </a:xfrm>
          </p:grpSpPr>
          <p:sp>
            <p:nvSpPr>
              <p:cNvPr id="196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7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8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9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0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1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62789" y="5432240"/>
            <a:ext cx="8972020" cy="488255"/>
            <a:chOff x="64476" y="5696685"/>
            <a:chExt cx="8972020" cy="488255"/>
          </a:xfrm>
        </p:grpSpPr>
        <p:sp>
          <p:nvSpPr>
            <p:cNvPr id="68" name="AutoShape 34"/>
            <p:cNvSpPr>
              <a:spLocks noChangeArrowheads="1"/>
            </p:cNvSpPr>
            <p:nvPr/>
          </p:nvSpPr>
          <p:spPr bwMode="gray">
            <a:xfrm>
              <a:off x="140112" y="5696685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формирование и печать </a:t>
              </a:r>
              <a:r>
                <a:rPr lang="ru-RU" sz="1700" b="1" u="sng" dirty="0"/>
                <a:t>документов об </a:t>
              </a:r>
              <a:r>
                <a:rPr lang="ru-RU" sz="1700" b="1" u="sng" dirty="0" smtClean="0"/>
                <a:t>образовании</a:t>
              </a:r>
              <a:r>
                <a:rPr lang="ru-RU" sz="1700" b="1" dirty="0" smtClean="0"/>
                <a:t>;</a:t>
              </a:r>
              <a:endParaRPr lang="en-US" sz="1700" b="1" dirty="0"/>
            </a:p>
          </p:txBody>
        </p:sp>
        <p:grpSp>
          <p:nvGrpSpPr>
            <p:cNvPr id="202" name="Group 19"/>
            <p:cNvGrpSpPr>
              <a:grpSpLocks/>
            </p:cNvGrpSpPr>
            <p:nvPr/>
          </p:nvGrpSpPr>
          <p:grpSpPr bwMode="auto">
            <a:xfrm>
              <a:off x="64476" y="5778856"/>
              <a:ext cx="684086" cy="406084"/>
              <a:chOff x="2078" y="1672"/>
              <a:chExt cx="1615" cy="1631"/>
            </a:xfrm>
          </p:grpSpPr>
          <p:sp>
            <p:nvSpPr>
              <p:cNvPr id="203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204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205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6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7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8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84" name="Группа 83"/>
          <p:cNvGrpSpPr/>
          <p:nvPr/>
        </p:nvGrpSpPr>
        <p:grpSpPr>
          <a:xfrm>
            <a:off x="62789" y="5965081"/>
            <a:ext cx="8972020" cy="488255"/>
            <a:chOff x="64476" y="5696685"/>
            <a:chExt cx="8972020" cy="488255"/>
          </a:xfrm>
        </p:grpSpPr>
        <p:sp>
          <p:nvSpPr>
            <p:cNvPr id="85" name="AutoShape 34"/>
            <p:cNvSpPr>
              <a:spLocks noChangeArrowheads="1"/>
            </p:cNvSpPr>
            <p:nvPr/>
          </p:nvSpPr>
          <p:spPr bwMode="gray">
            <a:xfrm>
              <a:off x="140112" y="5696685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 smtClean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 smtClean="0"/>
                <a:t>ведение </a:t>
              </a:r>
              <a:r>
                <a:rPr lang="ru-RU" sz="1700" b="1" u="sng" dirty="0" smtClean="0"/>
                <a:t>электронных журналов</a:t>
              </a:r>
              <a:r>
                <a:rPr lang="ru-RU" sz="1700" b="1" dirty="0" smtClean="0"/>
                <a:t> в любой системе оценивания и др.</a:t>
              </a:r>
              <a:endParaRPr lang="en-US" sz="1700" b="1" dirty="0"/>
            </a:p>
          </p:txBody>
        </p:sp>
        <p:grpSp>
          <p:nvGrpSpPr>
            <p:cNvPr id="86" name="Group 19"/>
            <p:cNvGrpSpPr>
              <a:grpSpLocks/>
            </p:cNvGrpSpPr>
            <p:nvPr/>
          </p:nvGrpSpPr>
          <p:grpSpPr bwMode="auto">
            <a:xfrm>
              <a:off x="64476" y="5778856"/>
              <a:ext cx="684086" cy="406084"/>
              <a:chOff x="2078" y="1672"/>
              <a:chExt cx="1615" cy="1631"/>
            </a:xfrm>
          </p:grpSpPr>
          <p:sp>
            <p:nvSpPr>
              <p:cNvPr id="87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88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89" name="Oval 22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90" name="Oval 23"/>
              <p:cNvSpPr>
                <a:spLocks noChangeArrowheads="1"/>
              </p:cNvSpPr>
              <p:nvPr/>
            </p:nvSpPr>
            <p:spPr bwMode="gray">
              <a:xfrm>
                <a:off x="2254" y="1672"/>
                <a:ext cx="621" cy="163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91" name="Oval 24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92" name="Oval 25"/>
              <p:cNvSpPr>
                <a:spLocks noChangeArrowheads="1"/>
              </p:cNvSpPr>
              <p:nvPr/>
            </p:nvSpPr>
            <p:spPr bwMode="gray">
              <a:xfrm>
                <a:off x="2337" y="1672"/>
                <a:ext cx="1096" cy="163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sp>
        <p:nvSpPr>
          <p:cNvPr id="93" name="Прямоугольник 92"/>
          <p:cNvSpPr/>
          <p:nvPr/>
        </p:nvSpPr>
        <p:spPr>
          <a:xfrm>
            <a:off x="6903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25977" y="6453336"/>
            <a:ext cx="9118024" cy="395700"/>
          </a:xfrm>
          <a:prstGeom prst="flowChartAlternateProcess">
            <a:avLst/>
          </a:prstGeom>
          <a:effectLst>
            <a:glow>
              <a:schemeClr val="accent1">
                <a:alpha val="23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BC0000"/>
                </a:solidFill>
              </a:rPr>
              <a:t>На многих уровнях исключается работа на бумажных носителях!!!</a:t>
            </a:r>
            <a:endParaRPr lang="ru-RU" b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85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476672"/>
            <a:ext cx="8382000" cy="457200"/>
          </a:xfrm>
        </p:spPr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выгрузка </a:t>
            </a:r>
            <a:r>
              <a:rPr lang="ru-RU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данных в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любом формате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gray">
          <a:xfrm>
            <a:off x="107504" y="1196752"/>
            <a:ext cx="2520280" cy="5112568"/>
          </a:xfrm>
          <a:prstGeom prst="rightArrow">
            <a:avLst>
              <a:gd name="adj1" fmla="val 79306"/>
              <a:gd name="adj2" fmla="val 34004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blackWhite">
          <a:xfrm>
            <a:off x="2699792" y="1124744"/>
            <a:ext cx="6336704" cy="1639416"/>
          </a:xfrm>
          <a:prstGeom prst="roundRect">
            <a:avLst>
              <a:gd name="adj" fmla="val 9106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Автоматическое ф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файлов </a:t>
            </a:r>
          </a:p>
          <a:p>
            <a:pPr marL="342900" indent="-342900" algn="just" eaLnBrk="0" hangingPunct="0">
              <a:buFont typeface="Arial" pitchFamily="34" charset="0"/>
              <a:buChar char="•"/>
            </a:pP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ФИС ФРДО</a:t>
            </a:r>
            <a:endParaRPr lang="ru-RU" sz="2200" b="1" i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buFont typeface="Arial" pitchFamily="34" charset="0"/>
              <a:buChar char="•"/>
            </a:pP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ФИС ГИА и приема</a:t>
            </a:r>
            <a:endParaRPr lang="ru-RU" sz="2200" b="1" i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blackWhite">
          <a:xfrm>
            <a:off x="2691433" y="2958026"/>
            <a:ext cx="6336704" cy="1639416"/>
          </a:xfrm>
          <a:prstGeom prst="roundRect">
            <a:avLst>
              <a:gd name="adj" fmla="val 9106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печать </a:t>
            </a:r>
            <a:endParaRPr lang="ru-RU" sz="2200" b="1" i="1" dirty="0" smtClean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документов </a:t>
            </a:r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образовании </a:t>
            </a:r>
          </a:p>
          <a:p>
            <a:pPr algn="ctr" eaLnBrk="0" hangingPunct="0"/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установленному шаблону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blackWhite">
          <a:xfrm>
            <a:off x="2691433" y="4797152"/>
            <a:ext cx="6336704" cy="1639416"/>
          </a:xfrm>
          <a:prstGeom prst="roundRect">
            <a:avLst>
              <a:gd name="adj" fmla="val 9106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Передача данных в 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1С</a:t>
            </a:r>
            <a:r>
              <a:rPr lang="en-US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 eaLnBrk="0" hangingPunct="0"/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другие информационные </a:t>
            </a:r>
            <a:r>
              <a:rPr lang="ru-RU" sz="22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</a:t>
            </a:r>
            <a:endParaRPr lang="en-US" sz="2200" b="1" i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5943600" y="3285728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gray">
          <a:xfrm>
            <a:off x="35496" y="3367008"/>
            <a:ext cx="2520280" cy="56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ProCollege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3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16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gray">
          <a:xfrm>
            <a:off x="323528" y="1484784"/>
            <a:ext cx="8496944" cy="662856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8BE67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gray">
          <a:xfrm>
            <a:off x="395536" y="1493046"/>
            <a:ext cx="84249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проектирование, создание и в дальнейшем управление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ресурсами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информационно-образовательной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среды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AutoShape 80"/>
          <p:cNvSpPr>
            <a:spLocks noChangeArrowheads="1"/>
          </p:cNvSpPr>
          <p:nvPr/>
        </p:nvSpPr>
        <p:spPr bwMode="gray">
          <a:xfrm>
            <a:off x="323528" y="2420888"/>
            <a:ext cx="8496944" cy="64663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78FCB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7" name="Text Box 84"/>
          <p:cNvSpPr txBox="1">
            <a:spLocks noChangeArrowheads="1"/>
          </p:cNvSpPr>
          <p:nvPr/>
        </p:nvSpPr>
        <p:spPr bwMode="gray">
          <a:xfrm>
            <a:off x="323528" y="2420888"/>
            <a:ext cx="849694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использование обширного инструментария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представления учебно-методических материалов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AutoShape 116"/>
          <p:cNvSpPr>
            <a:spLocks noChangeArrowheads="1"/>
          </p:cNvSpPr>
          <p:nvPr/>
        </p:nvSpPr>
        <p:spPr bwMode="gray">
          <a:xfrm>
            <a:off x="323528" y="3344218"/>
            <a:ext cx="8496944" cy="660846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8BE67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9" name="Text Box 117"/>
          <p:cNvSpPr txBox="1">
            <a:spLocks noChangeArrowheads="1"/>
          </p:cNvSpPr>
          <p:nvPr/>
        </p:nvSpPr>
        <p:spPr bwMode="gray">
          <a:xfrm>
            <a:off x="899593" y="3356992"/>
            <a:ext cx="792087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направленность на организацию взаимодействия между субъектами учебного процесса при любой форме обучения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AutoShape 118"/>
          <p:cNvSpPr>
            <a:spLocks noChangeArrowheads="1"/>
          </p:cNvSpPr>
          <p:nvPr/>
        </p:nvSpPr>
        <p:spPr bwMode="gray">
          <a:xfrm>
            <a:off x="323528" y="4267944"/>
            <a:ext cx="8496944" cy="74523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78FCB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1" name="Text Box 119"/>
          <p:cNvSpPr txBox="1">
            <a:spLocks noChangeArrowheads="1"/>
          </p:cNvSpPr>
          <p:nvPr/>
        </p:nvSpPr>
        <p:spPr bwMode="gray">
          <a:xfrm>
            <a:off x="755577" y="4437112"/>
            <a:ext cx="76328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применение любой системы оценки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результатов обучения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AutoShape 120"/>
          <p:cNvSpPr>
            <a:spLocks noChangeArrowheads="1"/>
          </p:cNvSpPr>
          <p:nvPr/>
        </p:nvSpPr>
        <p:spPr bwMode="gray">
          <a:xfrm>
            <a:off x="323527" y="5336535"/>
            <a:ext cx="8496943" cy="636483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8BE67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" name="Text Box 121"/>
          <p:cNvSpPr txBox="1">
            <a:spLocks noChangeArrowheads="1"/>
          </p:cNvSpPr>
          <p:nvPr/>
        </p:nvSpPr>
        <p:spPr bwMode="gray">
          <a:xfrm>
            <a:off x="2850955" y="5447902"/>
            <a:ext cx="41764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</a:rPr>
              <a:t>+ возможности </a:t>
            </a:r>
            <a:r>
              <a:rPr lang="en-US" sz="2400" b="1" dirty="0" smtClean="0">
                <a:solidFill>
                  <a:srgbClr val="000000"/>
                </a:solidFill>
              </a:rPr>
              <a:t>MOODLE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grpSp>
        <p:nvGrpSpPr>
          <p:cNvPr id="14" name="Group 155"/>
          <p:cNvGrpSpPr>
            <a:grpSpLocks/>
          </p:cNvGrpSpPr>
          <p:nvPr/>
        </p:nvGrpSpPr>
        <p:grpSpPr bwMode="auto">
          <a:xfrm>
            <a:off x="2845184" y="2134642"/>
            <a:ext cx="221276" cy="4219574"/>
            <a:chOff x="1824" y="1212"/>
            <a:chExt cx="75" cy="2658"/>
          </a:xfrm>
          <a:solidFill>
            <a:schemeClr val="accent3">
              <a:lumMod val="50000"/>
            </a:schemeClr>
          </a:solidFill>
        </p:grpSpPr>
        <p:sp>
          <p:nvSpPr>
            <p:cNvPr id="15" name="Rectangle 142"/>
            <p:cNvSpPr>
              <a:spLocks noChangeArrowheads="1"/>
            </p:cNvSpPr>
            <p:nvPr/>
          </p:nvSpPr>
          <p:spPr bwMode="gray">
            <a:xfrm>
              <a:off x="1825" y="1212"/>
              <a:ext cx="74" cy="24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143"/>
            <p:cNvSpPr>
              <a:spLocks noChangeArrowheads="1"/>
            </p:cNvSpPr>
            <p:nvPr/>
          </p:nvSpPr>
          <p:spPr bwMode="gray">
            <a:xfrm>
              <a:off x="1827" y="1800"/>
              <a:ext cx="68" cy="2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146"/>
            <p:cNvSpPr>
              <a:spLocks noChangeArrowheads="1"/>
            </p:cNvSpPr>
            <p:nvPr/>
          </p:nvSpPr>
          <p:spPr bwMode="gray">
            <a:xfrm>
              <a:off x="1827" y="2374"/>
              <a:ext cx="68" cy="24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148"/>
            <p:cNvSpPr>
              <a:spLocks noChangeArrowheads="1"/>
            </p:cNvSpPr>
            <p:nvPr/>
          </p:nvSpPr>
          <p:spPr bwMode="gray">
            <a:xfrm>
              <a:off x="1825" y="3025"/>
              <a:ext cx="70" cy="25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152"/>
            <p:cNvSpPr>
              <a:spLocks noChangeArrowheads="1"/>
            </p:cNvSpPr>
            <p:nvPr/>
          </p:nvSpPr>
          <p:spPr bwMode="gray">
            <a:xfrm>
              <a:off x="1824" y="3630"/>
              <a:ext cx="74" cy="24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1" name="Group 156"/>
          <p:cNvGrpSpPr>
            <a:grpSpLocks/>
          </p:cNvGrpSpPr>
          <p:nvPr/>
        </p:nvGrpSpPr>
        <p:grpSpPr bwMode="auto">
          <a:xfrm>
            <a:off x="6372200" y="2132856"/>
            <a:ext cx="233075" cy="4221163"/>
            <a:chOff x="3597" y="1211"/>
            <a:chExt cx="79" cy="2659"/>
          </a:xfrm>
          <a:solidFill>
            <a:schemeClr val="accent3">
              <a:lumMod val="50000"/>
            </a:schemeClr>
          </a:solidFill>
        </p:grpSpPr>
        <p:sp>
          <p:nvSpPr>
            <p:cNvPr id="22" name="Rectangle 144"/>
            <p:cNvSpPr>
              <a:spLocks noChangeArrowheads="1"/>
            </p:cNvSpPr>
            <p:nvPr/>
          </p:nvSpPr>
          <p:spPr bwMode="gray">
            <a:xfrm>
              <a:off x="3598" y="1211"/>
              <a:ext cx="74" cy="24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Rectangle 145"/>
            <p:cNvSpPr>
              <a:spLocks noChangeArrowheads="1"/>
            </p:cNvSpPr>
            <p:nvPr/>
          </p:nvSpPr>
          <p:spPr bwMode="gray">
            <a:xfrm>
              <a:off x="3597" y="1800"/>
              <a:ext cx="76" cy="2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147"/>
            <p:cNvSpPr>
              <a:spLocks noChangeArrowheads="1"/>
            </p:cNvSpPr>
            <p:nvPr/>
          </p:nvSpPr>
          <p:spPr bwMode="gray">
            <a:xfrm>
              <a:off x="3600" y="2390"/>
              <a:ext cx="76" cy="2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Rectangle 151"/>
            <p:cNvSpPr>
              <a:spLocks noChangeArrowheads="1"/>
            </p:cNvSpPr>
            <p:nvPr/>
          </p:nvSpPr>
          <p:spPr bwMode="gray">
            <a:xfrm>
              <a:off x="3600" y="3025"/>
              <a:ext cx="76" cy="25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gray">
            <a:xfrm>
              <a:off x="3598" y="3630"/>
              <a:ext cx="74" cy="24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143509" y="404664"/>
            <a:ext cx="8856984" cy="563563"/>
          </a:xfrm>
        </p:spPr>
        <p:txBody>
          <a:bodyPr/>
          <a:lstStyle/>
          <a:p>
            <a:pPr algn="l"/>
            <a:r>
              <a:rPr lang="ru-RU" dirty="0"/>
              <a:t>в</a:t>
            </a:r>
            <a:r>
              <a:rPr lang="ru-RU" dirty="0" smtClean="0"/>
              <a:t>озможности образовательной среды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903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433" y="5447902"/>
            <a:ext cx="532161" cy="39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229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полная интеграция с </a:t>
            </a:r>
            <a:r>
              <a:rPr lang="en-US" dirty="0" smtClean="0"/>
              <a:t>LMS MOODLE</a:t>
            </a:r>
            <a:endParaRPr lang="ru-RU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35496" y="5157192"/>
            <a:ext cx="8856984" cy="1180728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000" b="1" i="1" dirty="0" smtClean="0"/>
              <a:t>                                  </a:t>
            </a:r>
            <a:r>
              <a:rPr lang="ru-RU" sz="2000" b="1" i="1" dirty="0" smtClean="0"/>
              <a:t>формирование </a:t>
            </a:r>
            <a:r>
              <a:rPr lang="ru-RU" sz="2000" b="1" i="1" dirty="0"/>
              <a:t>образовательного контента </a:t>
            </a:r>
            <a:endParaRPr lang="en-US" sz="2000" b="1" i="1" dirty="0" smtClean="0"/>
          </a:p>
          <a:p>
            <a:pPr algn="ctr"/>
            <a:r>
              <a:rPr lang="en-US" sz="2000" b="1" i="1" dirty="0" smtClean="0"/>
              <a:t>                                   </a:t>
            </a:r>
            <a:r>
              <a:rPr lang="ru-RU" sz="2000" b="1" i="1" dirty="0" smtClean="0"/>
              <a:t>в </a:t>
            </a:r>
            <a:r>
              <a:rPr lang="ru-RU" sz="2000" b="1" i="1" dirty="0"/>
              <a:t>соответствии </a:t>
            </a:r>
            <a:r>
              <a:rPr lang="ru-RU" sz="2000" b="1" i="1" dirty="0" smtClean="0"/>
              <a:t>с </a:t>
            </a:r>
            <a:r>
              <a:rPr lang="ru-RU" sz="2000" b="1" i="1" dirty="0"/>
              <a:t>требованиями ФГОС </a:t>
            </a:r>
            <a:endParaRPr lang="en-US" sz="2000" b="1" i="1" dirty="0" smtClean="0"/>
          </a:p>
          <a:p>
            <a:pPr algn="ctr"/>
            <a:r>
              <a:rPr lang="en-US" sz="2000" b="1" i="1" dirty="0" smtClean="0"/>
              <a:t>                                 </a:t>
            </a:r>
            <a:r>
              <a:rPr lang="ru-RU" sz="2000" b="1" i="1" dirty="0" smtClean="0"/>
              <a:t>по </a:t>
            </a:r>
            <a:r>
              <a:rPr lang="ru-RU" sz="2000" b="1" i="1" dirty="0"/>
              <a:t>конкретному профилю и специальности</a:t>
            </a:r>
            <a:endParaRPr lang="en-US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9" t="19558" r="8965" b="25161"/>
          <a:stretch/>
        </p:blipFill>
        <p:spPr bwMode="auto">
          <a:xfrm rot="20868521">
            <a:off x="203946" y="1549318"/>
            <a:ext cx="3469015" cy="2596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Рисунок 8" descr="Ashampoo_Snap_2013.06.06_11h36m01s_031_Курс- Арбитражный процесс -ЮК-ПСО- 0-52-ОП- - Mozilla Firefox.png"/>
          <p:cNvPicPr>
            <a:picLocks noChangeAspect="1"/>
          </p:cNvPicPr>
          <p:nvPr/>
        </p:nvPicPr>
        <p:blipFill rotWithShape="1">
          <a:blip r:embed="rId3" cstate="print"/>
          <a:srcRect l="14435" t="16477" r="26945"/>
          <a:stretch/>
        </p:blipFill>
        <p:spPr>
          <a:xfrm rot="763028">
            <a:off x="2890866" y="1246726"/>
            <a:ext cx="3077666" cy="2620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4922059"/>
            <a:ext cx="2590945" cy="1943209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3" t="14608" b="12942"/>
          <a:stretch/>
        </p:blipFill>
        <p:spPr bwMode="auto">
          <a:xfrm>
            <a:off x="2478410" y="2586011"/>
            <a:ext cx="3449773" cy="2600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7937">
            <a:off x="5637917" y="1404210"/>
            <a:ext cx="3327552" cy="2886285"/>
          </a:xfrm>
          <a:prstGeom prst="rect">
            <a:avLst/>
          </a:prstGeom>
          <a:noFill/>
          <a:ln w="12700" algn="in">
            <a:solidFill>
              <a:srgbClr val="85A3A3"/>
            </a:solidFill>
            <a:miter lim="800000"/>
            <a:headEnd/>
            <a:tailEnd/>
          </a:ln>
          <a:effectLst>
            <a:outerShdw dist="99190" dir="3011666" algn="ctr" rotWithShape="0">
              <a:srgbClr val="193333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4948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Рабочий стол администратора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" t="11578" r="2260"/>
          <a:stretch/>
        </p:blipFill>
        <p:spPr bwMode="auto">
          <a:xfrm>
            <a:off x="107505" y="1124744"/>
            <a:ext cx="8928992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142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Рабочий стол преподавателя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t="13458" r="1909" b="4288"/>
          <a:stretch/>
        </p:blipFill>
        <p:spPr bwMode="auto">
          <a:xfrm>
            <a:off x="107504" y="1124744"/>
            <a:ext cx="8928992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873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86056" cy="457200"/>
          </a:xfrm>
        </p:spPr>
        <p:txBody>
          <a:bodyPr/>
          <a:lstStyle/>
          <a:p>
            <a:r>
              <a:rPr lang="ru-RU" dirty="0" smtClean="0"/>
              <a:t>Рабочий стол родителя (представителя)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20314" r="3880"/>
          <a:stretch/>
        </p:blipFill>
        <p:spPr bwMode="auto">
          <a:xfrm>
            <a:off x="107504" y="1052736"/>
            <a:ext cx="8928992" cy="5688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645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75gl">
  <a:themeElements>
    <a:clrScheme name="170Gp_natural_light 3">
      <a:dk1>
        <a:srgbClr val="000000"/>
      </a:dk1>
      <a:lt1>
        <a:srgbClr val="FFFFFF"/>
      </a:lt1>
      <a:dk2>
        <a:srgbClr val="333399"/>
      </a:dk2>
      <a:lt2>
        <a:srgbClr val="C0C0C0"/>
      </a:lt2>
      <a:accent1>
        <a:srgbClr val="8FABD5"/>
      </a:accent1>
      <a:accent2>
        <a:srgbClr val="F1900F"/>
      </a:accent2>
      <a:accent3>
        <a:srgbClr val="FFFFFF"/>
      </a:accent3>
      <a:accent4>
        <a:srgbClr val="000000"/>
      </a:accent4>
      <a:accent5>
        <a:srgbClr val="C6D2E7"/>
      </a:accent5>
      <a:accent6>
        <a:srgbClr val="DA820C"/>
      </a:accent6>
      <a:hlink>
        <a:srgbClr val="AE0404"/>
      </a:hlink>
      <a:folHlink>
        <a:srgbClr val="0066CC"/>
      </a:folHlink>
    </a:clrScheme>
    <a:fontScheme name="170Gp_natural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70Gp_natural_light 1">
        <a:dk1>
          <a:srgbClr val="000000"/>
        </a:dk1>
        <a:lt1>
          <a:srgbClr val="FFFFFF"/>
        </a:lt1>
        <a:dk2>
          <a:srgbClr val="632769"/>
        </a:dk2>
        <a:lt2>
          <a:srgbClr val="DDDDDD"/>
        </a:lt2>
        <a:accent1>
          <a:srgbClr val="8B8DE1"/>
        </a:accent1>
        <a:accent2>
          <a:srgbClr val="FF997D"/>
        </a:accent2>
        <a:accent3>
          <a:srgbClr val="FFFFFF"/>
        </a:accent3>
        <a:accent4>
          <a:srgbClr val="000000"/>
        </a:accent4>
        <a:accent5>
          <a:srgbClr val="C4C5EE"/>
        </a:accent5>
        <a:accent6>
          <a:srgbClr val="E78A71"/>
        </a:accent6>
        <a:hlink>
          <a:srgbClr val="58AFD2"/>
        </a:hlink>
        <a:folHlink>
          <a:srgbClr val="BFDF6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2">
        <a:dk1>
          <a:srgbClr val="000000"/>
        </a:dk1>
        <a:lt1>
          <a:srgbClr val="FFFFFF"/>
        </a:lt1>
        <a:dk2>
          <a:srgbClr val="26728A"/>
        </a:dk2>
        <a:lt2>
          <a:srgbClr val="DDDDDD"/>
        </a:lt2>
        <a:accent1>
          <a:srgbClr val="9FCAD3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8A8AE7"/>
        </a:accent6>
        <a:hlink>
          <a:srgbClr val="71A5DF"/>
        </a:hlink>
        <a:folHlink>
          <a:srgbClr val="F1CA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3">
        <a:dk1>
          <a:srgbClr val="000000"/>
        </a:dk1>
        <a:lt1>
          <a:srgbClr val="FFFFFF"/>
        </a:lt1>
        <a:dk2>
          <a:srgbClr val="333399"/>
        </a:dk2>
        <a:lt2>
          <a:srgbClr val="C0C0C0"/>
        </a:lt2>
        <a:accent1>
          <a:srgbClr val="8FABD5"/>
        </a:accent1>
        <a:accent2>
          <a:srgbClr val="F1900F"/>
        </a:accent2>
        <a:accent3>
          <a:srgbClr val="FFFFFF"/>
        </a:accent3>
        <a:accent4>
          <a:srgbClr val="000000"/>
        </a:accent4>
        <a:accent5>
          <a:srgbClr val="C6D2E7"/>
        </a:accent5>
        <a:accent6>
          <a:srgbClr val="DA820C"/>
        </a:accent6>
        <a:hlink>
          <a:srgbClr val="AE0404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cdb2004175gl</Template>
  <TotalTime>585</TotalTime>
  <Words>497</Words>
  <Application>Microsoft Office PowerPoint</Application>
  <PresentationFormat>Экран (4:3)</PresentationFormat>
  <Paragraphs>117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cdb2004175gl</vt:lpstr>
      <vt:lpstr>Автоматизированная система управления профессиональной образовательной организацией СПО   ProCollege</vt:lpstr>
      <vt:lpstr>Функциональные преимущества АСУ ProCollege</vt:lpstr>
      <vt:lpstr>АСУ ProCollege  обеспечивает </vt:lpstr>
      <vt:lpstr>выгрузка данных в любом формате</vt:lpstr>
      <vt:lpstr>возможности образовательной среды</vt:lpstr>
      <vt:lpstr>полная интеграция с LMS MOODLE</vt:lpstr>
      <vt:lpstr>Рабочий стол администратора</vt:lpstr>
      <vt:lpstr>Рабочий стол преподавателя</vt:lpstr>
      <vt:lpstr>Рабочий стол родителя (представителя)</vt:lpstr>
      <vt:lpstr>АСУ ProCollege</vt:lpstr>
      <vt:lpstr>Приемная комиссия</vt:lpstr>
      <vt:lpstr>автоматизация работы учебной части</vt:lpstr>
      <vt:lpstr>Формирование внутренней отчетности</vt:lpstr>
      <vt:lpstr>Формирование внешней отчетности</vt:lpstr>
      <vt:lpstr>Структурные возможности АСУ ProCollege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Делягина Ирина Валерьевна</dc:creator>
  <cp:lastModifiedBy>Делягина Ирина Валерьевна</cp:lastModifiedBy>
  <cp:revision>48</cp:revision>
  <dcterms:created xsi:type="dcterms:W3CDTF">2016-04-27T08:08:01Z</dcterms:created>
  <dcterms:modified xsi:type="dcterms:W3CDTF">2018-07-05T05:22:57Z</dcterms:modified>
</cp:coreProperties>
</file>