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302" r:id="rId4"/>
    <p:sldId id="308" r:id="rId5"/>
    <p:sldId id="309" r:id="rId6"/>
    <p:sldId id="322" r:id="rId7"/>
    <p:sldId id="326" r:id="rId8"/>
    <p:sldId id="303" r:id="rId9"/>
    <p:sldId id="304" r:id="rId10"/>
    <p:sldId id="319" r:id="rId11"/>
    <p:sldId id="327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33CCCC"/>
    <a:srgbClr val="FFCCFF"/>
    <a:srgbClr val="1D528D"/>
    <a:srgbClr val="C0C0C0"/>
    <a:srgbClr val="CCCC00"/>
    <a:srgbClr val="FF9999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0" name="Group 238"/>
          <p:cNvGrpSpPr>
            <a:grpSpLocks/>
          </p:cNvGrpSpPr>
          <p:nvPr/>
        </p:nvGrpSpPr>
        <p:grpSpPr bwMode="auto">
          <a:xfrm>
            <a:off x="-4763" y="2209800"/>
            <a:ext cx="9148763" cy="4648200"/>
            <a:chOff x="-3" y="1392"/>
            <a:chExt cx="5763" cy="2928"/>
          </a:xfrm>
        </p:grpSpPr>
        <p:sp>
          <p:nvSpPr>
            <p:cNvPr id="3091" name="Rectangle 19"/>
            <p:cNvSpPr>
              <a:spLocks noChangeArrowheads="1"/>
            </p:cNvSpPr>
            <p:nvPr/>
          </p:nvSpPr>
          <p:spPr bwMode="gray">
            <a:xfrm>
              <a:off x="5" y="1428"/>
              <a:ext cx="5755" cy="28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116" y="1403"/>
              <a:ext cx="1585" cy="2896"/>
              <a:chOff x="116" y="-3"/>
              <a:chExt cx="1585" cy="2896"/>
            </a:xfrm>
          </p:grpSpPr>
          <p:grpSp>
            <p:nvGrpSpPr>
              <p:cNvPr id="3093" name="Group 21"/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094" name="Line 22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7" name="Line 25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8" name="Line 26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9" name="Line 27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00" name="Oval 28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1" name="Oval 29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2" name="Oval 30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3" name="Oval 31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4" name="Oval 32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5" name="Oval 33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6" name="Oval 34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7" name="Oval 35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8" name="Oval 36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9" name="Oval 37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0" name="Oval 38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1" name="Oval 39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2" name="Oval 40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3" name="Oval 41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4" name="Oval 42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5" name="Oval 43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6" name="Oval 44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7" name="Oval 45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8" name="Oval 46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9" name="Oval 47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20" name="Group 48"/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121" name="Line 49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2" name="Line 50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3" name="Line 51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4" name="Line 52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5" name="Line 53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6" name="Line 54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7" name="Oval 55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8" name="Oval 56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9" name="Oval 57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0" name="Oval 58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1" name="Oval 59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2" name="Oval 60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3" name="Oval 61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4" name="Oval 62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5" name="Oval 63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6" name="Oval 64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7" name="Oval 65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8" name="Oval 66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9" name="Oval 67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0" name="Oval 68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1" name="Oval 69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2" name="Oval 70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3" name="Oval 71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4" name="Oval 72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5" name="Oval 73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6" name="Oval 74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47" name="Group 75"/>
            <p:cNvGrpSpPr>
              <a:grpSpLocks/>
            </p:cNvGrpSpPr>
            <p:nvPr/>
          </p:nvGrpSpPr>
          <p:grpSpPr bwMode="auto">
            <a:xfrm>
              <a:off x="1791" y="1406"/>
              <a:ext cx="1585" cy="2896"/>
              <a:chOff x="116" y="-3"/>
              <a:chExt cx="1585" cy="2896"/>
            </a:xfrm>
          </p:grpSpPr>
          <p:grpSp>
            <p:nvGrpSpPr>
              <p:cNvPr id="3148" name="Group 76"/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149" name="Line 77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0" name="Line 78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1" name="Line 79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2" name="Line 80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3" name="Line 81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4" name="Line 82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5" name="Oval 83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6" name="Oval 84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7" name="Oval 85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8" name="Oval 86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9" name="Oval 87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0" name="Oval 88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1" name="Oval 89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2" name="Oval 90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3" name="Oval 91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4" name="Oval 92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5" name="Oval 93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6" name="Oval 94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7" name="Oval 95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8" name="Oval 96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9" name="Oval 97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0" name="Oval 98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1" name="Oval 99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2" name="Oval 100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3" name="Oval 101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4" name="Oval 102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75" name="Group 103"/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176" name="Line 104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7" name="Line 105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" name="Line 106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9" name="Line 107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" name="Line 108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1" name="Line 109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2" name="Oval 110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3" name="Oval 111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4" name="Oval 112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5" name="Oval 113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6" name="Oval 114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7" name="Oval 115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8" name="Oval 116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9" name="Oval 117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0" name="Oval 118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1" name="Oval 119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2" name="Oval 120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3" name="Oval 121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4" name="Oval 122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5" name="Oval 123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6" name="Oval 124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7" name="Oval 125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8" name="Oval 126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9" name="Oval 127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0" name="Oval 128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1" name="Oval 129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02" name="Group 130"/>
            <p:cNvGrpSpPr>
              <a:grpSpLocks/>
            </p:cNvGrpSpPr>
            <p:nvPr/>
          </p:nvGrpSpPr>
          <p:grpSpPr bwMode="auto">
            <a:xfrm>
              <a:off x="3470" y="1406"/>
              <a:ext cx="1585" cy="2896"/>
              <a:chOff x="116" y="-3"/>
              <a:chExt cx="1585" cy="2896"/>
            </a:xfrm>
          </p:grpSpPr>
          <p:grpSp>
            <p:nvGrpSpPr>
              <p:cNvPr id="3203" name="Group 131"/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204" name="Line 132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5" name="Line 133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6" name="Line 134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7" name="Line 135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8" name="Line 136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9" name="Line 137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10" name="Oval 138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1" name="Oval 139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2" name="Oval 140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3" name="Oval 141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4" name="Oval 142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5" name="Oval 143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6" name="Oval 144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7" name="Oval 145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8" name="Oval 146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9" name="Oval 147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0" name="Oval 148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1" name="Oval 149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2" name="Oval 150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3" name="Oval 151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4" name="Oval 152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5" name="Oval 153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6" name="Oval 154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7" name="Oval 155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8" name="Oval 156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9" name="Oval 157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30" name="Group 158"/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231" name="Line 159"/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2" name="Line 160"/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3" name="Line 161"/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4" name="Line 162"/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5" name="Line 163"/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6" name="Line 164"/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7" name="Oval 165"/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38" name="Oval 166"/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39" name="Oval 167"/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0" name="Oval 168"/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1" name="Oval 169"/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2" name="Oval 170"/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3" name="Oval 171"/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4" name="Oval 172"/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5" name="Oval 173"/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6" name="Oval 174"/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7" name="Oval 175"/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8" name="Oval 176"/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9" name="Oval 177"/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0" name="Oval 178"/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1" name="Oval 179"/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2" name="Oval 180"/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3" name="Oval 181"/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4" name="Oval 182"/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5" name="Oval 183"/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6" name="Oval 184"/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3257" name="Line 185"/>
            <p:cNvSpPr>
              <a:spLocks noChangeShapeType="1"/>
            </p:cNvSpPr>
            <p:nvPr/>
          </p:nvSpPr>
          <p:spPr bwMode="gray">
            <a:xfrm>
              <a:off x="5173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8" name="Line 186"/>
            <p:cNvSpPr>
              <a:spLocks noChangeShapeType="1"/>
            </p:cNvSpPr>
            <p:nvPr/>
          </p:nvSpPr>
          <p:spPr bwMode="gray">
            <a:xfrm>
              <a:off x="5324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9" name="Line 187"/>
            <p:cNvSpPr>
              <a:spLocks noChangeShapeType="1"/>
            </p:cNvSpPr>
            <p:nvPr/>
          </p:nvSpPr>
          <p:spPr bwMode="gray">
            <a:xfrm>
              <a:off x="5460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0" name="Line 188"/>
            <p:cNvSpPr>
              <a:spLocks noChangeShapeType="1"/>
            </p:cNvSpPr>
            <p:nvPr/>
          </p:nvSpPr>
          <p:spPr bwMode="gray">
            <a:xfrm>
              <a:off x="5596" y="1416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1" name="Line 189"/>
            <p:cNvSpPr>
              <a:spLocks noChangeShapeType="1"/>
            </p:cNvSpPr>
            <p:nvPr/>
          </p:nvSpPr>
          <p:spPr bwMode="gray">
            <a:xfrm>
              <a:off x="5732" y="1416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262" name="Group 190"/>
            <p:cNvGrpSpPr>
              <a:grpSpLocks/>
            </p:cNvGrpSpPr>
            <p:nvPr/>
          </p:nvGrpSpPr>
          <p:grpSpPr bwMode="auto">
            <a:xfrm>
              <a:off x="-3" y="1465"/>
              <a:ext cx="5763" cy="2778"/>
              <a:chOff x="-3" y="1510"/>
              <a:chExt cx="5763" cy="2778"/>
            </a:xfrm>
          </p:grpSpPr>
          <p:grpSp>
            <p:nvGrpSpPr>
              <p:cNvPr id="3263" name="Group 191"/>
              <p:cNvGrpSpPr>
                <a:grpSpLocks/>
              </p:cNvGrpSpPr>
              <p:nvPr userDrawn="1"/>
            </p:nvGrpSpPr>
            <p:grpSpPr bwMode="auto">
              <a:xfrm>
                <a:off x="-1" y="1525"/>
                <a:ext cx="5758" cy="272"/>
                <a:chOff x="5" y="119"/>
                <a:chExt cx="5763" cy="272"/>
              </a:xfrm>
            </p:grpSpPr>
            <p:sp>
              <p:nvSpPr>
                <p:cNvPr id="3264" name="Line 192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5" name="Line 193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6" name="Line 194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67" name="Group 195"/>
              <p:cNvGrpSpPr>
                <a:grpSpLocks/>
              </p:cNvGrpSpPr>
              <p:nvPr userDrawn="1"/>
            </p:nvGrpSpPr>
            <p:grpSpPr bwMode="auto">
              <a:xfrm>
                <a:off x="2" y="1933"/>
                <a:ext cx="5758" cy="272"/>
                <a:chOff x="5" y="119"/>
                <a:chExt cx="5763" cy="272"/>
              </a:xfrm>
            </p:grpSpPr>
            <p:sp>
              <p:nvSpPr>
                <p:cNvPr id="3268" name="Line 196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9" name="Line 197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0" name="Line 198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1" name="Group 199"/>
              <p:cNvGrpSpPr>
                <a:grpSpLocks/>
              </p:cNvGrpSpPr>
              <p:nvPr userDrawn="1"/>
            </p:nvGrpSpPr>
            <p:grpSpPr bwMode="auto">
              <a:xfrm>
                <a:off x="-2" y="2352"/>
                <a:ext cx="5752" cy="272"/>
                <a:chOff x="5" y="119"/>
                <a:chExt cx="5763" cy="272"/>
              </a:xfrm>
            </p:grpSpPr>
            <p:sp>
              <p:nvSpPr>
                <p:cNvPr id="3272" name="Line 200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3" name="Line 201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4" name="Line 202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5" name="Group 203"/>
              <p:cNvGrpSpPr>
                <a:grpSpLocks/>
              </p:cNvGrpSpPr>
              <p:nvPr userDrawn="1"/>
            </p:nvGrpSpPr>
            <p:grpSpPr bwMode="auto">
              <a:xfrm>
                <a:off x="-2" y="2750"/>
                <a:ext cx="5759" cy="272"/>
                <a:chOff x="5" y="119"/>
                <a:chExt cx="5763" cy="272"/>
              </a:xfrm>
            </p:grpSpPr>
            <p:sp>
              <p:nvSpPr>
                <p:cNvPr id="3276" name="Line 204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7" name="Line 205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" name="Line 206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9" name="Group 207"/>
              <p:cNvGrpSpPr>
                <a:grpSpLocks/>
              </p:cNvGrpSpPr>
              <p:nvPr userDrawn="1"/>
            </p:nvGrpSpPr>
            <p:grpSpPr bwMode="auto">
              <a:xfrm>
                <a:off x="1" y="3158"/>
                <a:ext cx="5759" cy="271"/>
                <a:chOff x="5" y="119"/>
                <a:chExt cx="5763" cy="272"/>
              </a:xfrm>
            </p:grpSpPr>
            <p:sp>
              <p:nvSpPr>
                <p:cNvPr id="3280" name="Line 208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1" name="Line 209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2" name="Line 210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83" name="Group 211"/>
              <p:cNvGrpSpPr>
                <a:grpSpLocks/>
              </p:cNvGrpSpPr>
              <p:nvPr userDrawn="1"/>
            </p:nvGrpSpPr>
            <p:grpSpPr bwMode="auto">
              <a:xfrm>
                <a:off x="-3" y="3576"/>
                <a:ext cx="5753" cy="272"/>
                <a:chOff x="5" y="119"/>
                <a:chExt cx="5763" cy="272"/>
              </a:xfrm>
            </p:grpSpPr>
            <p:sp>
              <p:nvSpPr>
                <p:cNvPr id="3284" name="Line 212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5" name="Line 213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6" name="Line 214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87" name="Group 215"/>
              <p:cNvGrpSpPr>
                <a:grpSpLocks/>
              </p:cNvGrpSpPr>
              <p:nvPr userDrawn="1"/>
            </p:nvGrpSpPr>
            <p:grpSpPr bwMode="auto">
              <a:xfrm>
                <a:off x="-3" y="3999"/>
                <a:ext cx="5757" cy="272"/>
                <a:chOff x="5" y="119"/>
                <a:chExt cx="5763" cy="272"/>
              </a:xfrm>
            </p:grpSpPr>
            <p:sp>
              <p:nvSpPr>
                <p:cNvPr id="3288" name="Line 216"/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9" name="Line 217"/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90" name="Line 218"/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291" name="Oval 219"/>
              <p:cNvSpPr>
                <a:spLocks noChangeArrowheads="1"/>
              </p:cNvSpPr>
              <p:nvPr userDrawn="1"/>
            </p:nvSpPr>
            <p:spPr bwMode="gray">
              <a:xfrm>
                <a:off x="5151" y="177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2" name="Oval 220"/>
              <p:cNvSpPr>
                <a:spLocks noChangeArrowheads="1"/>
              </p:cNvSpPr>
              <p:nvPr userDrawn="1"/>
            </p:nvSpPr>
            <p:spPr bwMode="gray">
              <a:xfrm>
                <a:off x="5149" y="2186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3" name="Oval 221"/>
              <p:cNvSpPr>
                <a:spLocks noChangeArrowheads="1"/>
              </p:cNvSpPr>
              <p:nvPr userDrawn="1"/>
            </p:nvSpPr>
            <p:spPr bwMode="gray">
              <a:xfrm>
                <a:off x="5439" y="151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4" name="Oval 222"/>
              <p:cNvSpPr>
                <a:spLocks noChangeArrowheads="1"/>
              </p:cNvSpPr>
              <p:nvPr userDrawn="1"/>
            </p:nvSpPr>
            <p:spPr bwMode="gray">
              <a:xfrm>
                <a:off x="5439" y="218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5" name="Oval 223"/>
              <p:cNvSpPr>
                <a:spLocks noChangeArrowheads="1"/>
              </p:cNvSpPr>
              <p:nvPr userDrawn="1"/>
            </p:nvSpPr>
            <p:spPr bwMode="gray">
              <a:xfrm>
                <a:off x="5709" y="191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6" name="Oval 224"/>
              <p:cNvSpPr>
                <a:spLocks noChangeArrowheads="1"/>
              </p:cNvSpPr>
              <p:nvPr userDrawn="1"/>
            </p:nvSpPr>
            <p:spPr bwMode="gray">
              <a:xfrm>
                <a:off x="5709" y="260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7" name="Oval 225"/>
              <p:cNvSpPr>
                <a:spLocks noChangeArrowheads="1"/>
              </p:cNvSpPr>
              <p:nvPr userDrawn="1"/>
            </p:nvSpPr>
            <p:spPr bwMode="gray">
              <a:xfrm>
                <a:off x="5151" y="247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8" name="Oval 226"/>
              <p:cNvSpPr>
                <a:spLocks noChangeArrowheads="1"/>
              </p:cNvSpPr>
              <p:nvPr userDrawn="1"/>
            </p:nvSpPr>
            <p:spPr bwMode="gray">
              <a:xfrm>
                <a:off x="5149" y="2863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9" name="Oval 227"/>
              <p:cNvSpPr>
                <a:spLocks noChangeArrowheads="1"/>
              </p:cNvSpPr>
              <p:nvPr userDrawn="1"/>
            </p:nvSpPr>
            <p:spPr bwMode="gray">
              <a:xfrm>
                <a:off x="5154" y="314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0" name="Oval 228"/>
              <p:cNvSpPr>
                <a:spLocks noChangeArrowheads="1"/>
              </p:cNvSpPr>
              <p:nvPr userDrawn="1"/>
            </p:nvSpPr>
            <p:spPr bwMode="gray">
              <a:xfrm>
                <a:off x="5437" y="287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1" name="Oval 229"/>
              <p:cNvSpPr>
                <a:spLocks noChangeArrowheads="1"/>
              </p:cNvSpPr>
              <p:nvPr userDrawn="1"/>
            </p:nvSpPr>
            <p:spPr bwMode="gray">
              <a:xfrm>
                <a:off x="5147" y="355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2" name="Oval 230"/>
              <p:cNvSpPr>
                <a:spLocks noChangeArrowheads="1"/>
              </p:cNvSpPr>
              <p:nvPr userDrawn="1"/>
            </p:nvSpPr>
            <p:spPr bwMode="gray">
              <a:xfrm>
                <a:off x="5145" y="382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3" name="Oval 231"/>
              <p:cNvSpPr>
                <a:spLocks noChangeArrowheads="1"/>
              </p:cNvSpPr>
              <p:nvPr userDrawn="1"/>
            </p:nvSpPr>
            <p:spPr bwMode="gray">
              <a:xfrm>
                <a:off x="5711" y="327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4" name="Oval 232"/>
              <p:cNvSpPr>
                <a:spLocks noChangeArrowheads="1"/>
              </p:cNvSpPr>
              <p:nvPr userDrawn="1"/>
            </p:nvSpPr>
            <p:spPr bwMode="gray">
              <a:xfrm>
                <a:off x="5435" y="355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5" name="Oval 233"/>
              <p:cNvSpPr>
                <a:spLocks noChangeArrowheads="1"/>
              </p:cNvSpPr>
              <p:nvPr userDrawn="1"/>
            </p:nvSpPr>
            <p:spPr bwMode="gray">
              <a:xfrm>
                <a:off x="5433" y="424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6" name="Oval 234"/>
              <p:cNvSpPr>
                <a:spLocks noChangeArrowheads="1"/>
              </p:cNvSpPr>
              <p:nvPr userDrawn="1"/>
            </p:nvSpPr>
            <p:spPr bwMode="gray">
              <a:xfrm>
                <a:off x="5701" y="398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307" name="Rectangle 235"/>
            <p:cNvSpPr>
              <a:spLocks noChangeArrowheads="1"/>
            </p:cNvSpPr>
            <p:nvPr/>
          </p:nvSpPr>
          <p:spPr bwMode="gray">
            <a:xfrm>
              <a:off x="0" y="1392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aphicFrame>
        <p:nvGraphicFramePr>
          <p:cNvPr id="3090" name="Object 18"/>
          <p:cNvGraphicFramePr>
            <a:graphicFrameLocks noChangeAspect="1"/>
          </p:cNvGraphicFramePr>
          <p:nvPr/>
        </p:nvGraphicFramePr>
        <p:xfrm>
          <a:off x="0" y="0"/>
          <a:ext cx="9144000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4" name="Image" r:id="rId3" imgW="7707937" imgH="1701587" progId="Photoshop.Image.6">
                  <p:embed/>
                </p:oleObj>
              </mc:Choice>
              <mc:Fallback>
                <p:oleObj name="Image" r:id="rId3" imgW="7707937" imgH="1701587" progId="Photoshop.Image.6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219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accent1">
                                    <a:gamma/>
                                    <a:tint val="72941"/>
                                    <a:invGamma/>
                                    <a:alpha val="39999"/>
                                  </a:scheme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8" name="Oval 236" descr="06_original_w"/>
          <p:cNvSpPr>
            <a:spLocks noChangeArrowheads="1"/>
          </p:cNvSpPr>
          <p:nvPr/>
        </p:nvSpPr>
        <p:spPr bwMode="gray">
          <a:xfrm>
            <a:off x="323850" y="1484313"/>
            <a:ext cx="1800225" cy="187325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3276600"/>
            <a:ext cx="5105400" cy="1012825"/>
          </a:xfrm>
        </p:spPr>
        <p:txBody>
          <a:bodyPr/>
          <a:lstStyle>
            <a:lvl1pPr>
              <a:defRPr sz="4000" b="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638800"/>
            <a:ext cx="7086600" cy="381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400" b="1">
                <a:solidFill>
                  <a:schemeClr val="tx2"/>
                </a:solidFill>
                <a:latin typeface="Verdana" pitchFamily="34" charset="0"/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white">
          <a:xfrm>
            <a:off x="381000" y="304800"/>
            <a:ext cx="107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400">
                <a:solidFill>
                  <a:schemeClr val="bg1"/>
                </a:solidFill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41494-1D59-4181-B5EE-A090E1D1A28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81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55EAE-49DA-4FBB-908A-7084D89D1A2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6869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3C54619-12DB-4EBD-89AC-6B438C75732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62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185B4-93AF-4988-BBAC-5F370BF5A2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9512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A6F08-533D-4202-9845-AE7A9F2B9EA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6999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2AD49-3CDC-4B4B-9993-6A9512BCB40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7756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432F8-3269-4278-A5B1-56C727E727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837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6E3F4-5628-4481-BD02-E21C286A944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9948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1C70E-C32C-4790-B3DB-433011F567D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0589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C2B81-7B57-4B96-BCAF-AD8D237279B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5094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C432D-8B47-4C25-9706-E33BE1EAD9B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0131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41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4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5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6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7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8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9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70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71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072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4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5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6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7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8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9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1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2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3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84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5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6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7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8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9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0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1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2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3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4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5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96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7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8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9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0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1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2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3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4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7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8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0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30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D1C0226-5C8D-44B6-954B-F8AB4100D568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4293096"/>
            <a:ext cx="7704856" cy="1012825"/>
          </a:xfrm>
        </p:spPr>
        <p:txBody>
          <a:bodyPr/>
          <a:lstStyle/>
          <a:p>
            <a:r>
              <a:rPr lang="ru-RU" altLang="ru-RU" sz="3600" b="1" dirty="0" smtClean="0"/>
              <a:t>Автоматизированная система управления ПОО «</a:t>
            </a:r>
            <a:r>
              <a:rPr lang="en-US" altLang="ru-RU" sz="3600" b="1" dirty="0" err="1" smtClean="0"/>
              <a:t>ProCollege</a:t>
            </a:r>
            <a:r>
              <a:rPr lang="ru-RU" altLang="ru-RU" sz="3600" b="1" dirty="0" smtClean="0"/>
              <a:t>»</a:t>
            </a:r>
            <a:r>
              <a:rPr lang="en-US" altLang="ru-RU" sz="3600" b="1" dirty="0" smtClean="0"/>
              <a:t/>
            </a:r>
            <a:br>
              <a:rPr lang="en-US" altLang="ru-RU" sz="3600" b="1" dirty="0" smtClean="0"/>
            </a:br>
            <a:r>
              <a:rPr lang="ru-RU" altLang="ru-RU" sz="3600" b="1" dirty="0" smtClean="0">
                <a:solidFill>
                  <a:srgbClr val="660066"/>
                </a:solidFill>
              </a:rPr>
              <a:t>для студентов и их законных представителей</a:t>
            </a:r>
            <a:endParaRPr lang="en-US" altLang="ru-RU" sz="3600" b="1" dirty="0">
              <a:solidFill>
                <a:srgbClr val="660066"/>
              </a:solidFill>
            </a:endParaRPr>
          </a:p>
        </p:txBody>
      </p:sp>
      <p:pic>
        <p:nvPicPr>
          <p:cNvPr id="5" name="Picture 4" descr="C:\Users\user\Pictures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88730" cy="1440160"/>
          </a:xfrm>
          <a:prstGeom prst="ellipse">
            <a:avLst/>
          </a:prstGeom>
          <a:noFill/>
          <a:effectLst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85183" y="2195572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2195572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7848600" cy="563563"/>
          </a:xfrm>
        </p:spPr>
        <p:txBody>
          <a:bodyPr/>
          <a:lstStyle/>
          <a:p>
            <a:r>
              <a:rPr lang="ru-RU" dirty="0" smtClean="0"/>
              <a:t>АСУ «</a:t>
            </a:r>
            <a:r>
              <a:rPr lang="en-US" dirty="0" err="1" smtClean="0"/>
              <a:t>ProCollege</a:t>
            </a:r>
            <a:r>
              <a:rPr lang="ru-RU" dirty="0" smtClean="0"/>
              <a:t>» гарантирует</a:t>
            </a:r>
            <a:endParaRPr lang="ru-RU" dirty="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611560" y="2024063"/>
            <a:ext cx="1032263" cy="665162"/>
            <a:chOff x="1110" y="2656"/>
            <a:chExt cx="1549" cy="135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11560" y="2938463"/>
            <a:ext cx="1032263" cy="665162"/>
            <a:chOff x="3174" y="2656"/>
            <a:chExt cx="1549" cy="1351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221161" y="2633663"/>
            <a:ext cx="6503254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529916" y="1882894"/>
            <a:ext cx="7524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/>
              <a:t>н</a:t>
            </a:r>
            <a:r>
              <a:rPr lang="ru-RU" sz="2400" dirty="0" smtClean="0"/>
              <a:t>езависимый доступ и разграничение </a:t>
            </a:r>
            <a:r>
              <a:rPr lang="ru-RU" sz="2400" dirty="0" smtClean="0"/>
              <a:t>прав доступа к данным</a:t>
            </a:r>
            <a:endParaRPr lang="en-US" altLang="ru-RU" sz="2400" b="0" dirty="0">
              <a:solidFill>
                <a:schemeClr val="tx2"/>
              </a:solidFill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808411" y="2122488"/>
            <a:ext cx="4795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ru-RU" sz="24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1221161" y="3548063"/>
            <a:ext cx="6503254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619672" y="2708920"/>
            <a:ext cx="7524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smtClean="0"/>
              <a:t>защиту данных от несанкционированного доступа и </a:t>
            </a:r>
            <a:r>
              <a:rPr lang="ru-RU" sz="2400" dirty="0" smtClean="0"/>
              <a:t>удаления</a:t>
            </a:r>
            <a:endParaRPr lang="en-US" altLang="ru-RU" sz="2400" b="0" dirty="0">
              <a:solidFill>
                <a:schemeClr val="tx2"/>
              </a:solidFill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gray">
          <a:xfrm>
            <a:off x="808411" y="3036888"/>
            <a:ext cx="4795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ru-RU" sz="240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611560" y="3830638"/>
            <a:ext cx="1032263" cy="665162"/>
            <a:chOff x="1110" y="2656"/>
            <a:chExt cx="1549" cy="1351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611560" y="4745038"/>
            <a:ext cx="1032263" cy="665162"/>
            <a:chOff x="3174" y="2656"/>
            <a:chExt cx="1549" cy="1351"/>
          </a:xfrm>
        </p:grpSpPr>
        <p:sp>
          <p:nvSpPr>
            <p:cNvPr id="24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221161" y="4440238"/>
            <a:ext cx="6503254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1691680" y="3573016"/>
            <a:ext cx="7200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smtClean="0"/>
              <a:t>безопасность данных при нештатных ситуациях (отключение электропитания и др.)</a:t>
            </a:r>
            <a:endParaRPr lang="en-US" altLang="ru-RU" sz="2400" b="0" dirty="0">
              <a:solidFill>
                <a:schemeClr val="tx2"/>
              </a:solidFill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gray">
          <a:xfrm>
            <a:off x="808411" y="3929063"/>
            <a:ext cx="4795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ru-RU" sz="24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1221161" y="5354638"/>
            <a:ext cx="6503254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1691680" y="4573901"/>
            <a:ext cx="71287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2400" dirty="0"/>
              <a:t>р</a:t>
            </a:r>
            <a:r>
              <a:rPr lang="ru-RU" altLang="ru-RU" sz="2400" dirty="0" smtClean="0"/>
              <a:t>езервное копирование и в</a:t>
            </a:r>
            <a:r>
              <a:rPr lang="ru-RU" altLang="ru-RU" sz="2400" dirty="0" smtClean="0"/>
              <a:t>озможность восстановления данных</a:t>
            </a:r>
            <a:endParaRPr lang="en-US" altLang="ru-RU" sz="2400" dirty="0"/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gray">
          <a:xfrm>
            <a:off x="808411" y="4843463"/>
            <a:ext cx="4795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ru-RU" sz="24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t="3479" r="12953" b="37102"/>
          <a:stretch/>
        </p:blipFill>
        <p:spPr bwMode="auto">
          <a:xfrm>
            <a:off x="24874" y="1455450"/>
            <a:ext cx="9083630" cy="540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4544" y="116632"/>
            <a:ext cx="9148681" cy="720080"/>
          </a:xfrm>
        </p:spPr>
        <p:txBody>
          <a:bodyPr/>
          <a:lstStyle/>
          <a:p>
            <a:pPr marL="0" indent="0" algn="ctr">
              <a:lnSpc>
                <a:spcPct val="50000"/>
              </a:lnSpc>
              <a:spcBef>
                <a:spcPts val="600"/>
              </a:spcBef>
              <a:buNone/>
            </a:pPr>
            <a:r>
              <a:rPr lang="ru-RU" sz="2800" b="1" i="1" dirty="0" smtClean="0"/>
              <a:t>Выполнение государственных услуг </a:t>
            </a:r>
          </a:p>
          <a:p>
            <a:pPr marL="0" indent="0" algn="ctr">
              <a:lnSpc>
                <a:spcPct val="50000"/>
              </a:lnSpc>
              <a:spcBef>
                <a:spcPts val="600"/>
              </a:spcBef>
              <a:buNone/>
            </a:pPr>
            <a:r>
              <a:rPr lang="ru-RU" sz="2800" b="1" i="1" dirty="0" smtClean="0"/>
              <a:t>в сфере образования электронном виде</a:t>
            </a:r>
            <a:endParaRPr lang="ru-RU" sz="28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5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gray">
          <a:xfrm rot="10800000">
            <a:off x="1830510" y="1120070"/>
            <a:ext cx="5693817" cy="795971"/>
          </a:xfrm>
          <a:prstGeom prst="upArrow">
            <a:avLst>
              <a:gd name="adj1" fmla="val 68380"/>
              <a:gd name="adj2" fmla="val 7083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20070"/>
            <a:ext cx="4029075" cy="65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256" y="116632"/>
            <a:ext cx="9252520" cy="476672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Функциональные </a:t>
            </a:r>
            <a:r>
              <a:rPr lang="ru-RU" dirty="0" smtClean="0"/>
              <a:t>возможности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   </a:t>
            </a:r>
            <a:r>
              <a:rPr lang="ru-RU" dirty="0" smtClean="0"/>
              <a:t>АСУ «</a:t>
            </a:r>
            <a:r>
              <a:rPr lang="en-US" dirty="0"/>
              <a:t>ProCollege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1592459" y="2850853"/>
            <a:ext cx="23322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endParaRPr lang="ru-RU" sz="4000">
              <a:solidFill>
                <a:srgbClr val="000000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gray">
          <a:xfrm>
            <a:off x="2431560" y="2276178"/>
            <a:ext cx="82835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n-US" b="1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gray">
          <a:xfrm>
            <a:off x="2449709" y="2677815"/>
            <a:ext cx="828359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n-US" b="1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gray">
          <a:xfrm>
            <a:off x="2449709" y="3185815"/>
            <a:ext cx="8283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n-US" b="1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gray">
          <a:xfrm>
            <a:off x="3498360" y="4679653"/>
            <a:ext cx="82835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n-US" b="1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755577" y="3744237"/>
            <a:ext cx="7744155" cy="8318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gray">
          <a:xfrm>
            <a:off x="755576" y="2875031"/>
            <a:ext cx="7704855" cy="788621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gray">
          <a:xfrm>
            <a:off x="755576" y="1908384"/>
            <a:ext cx="7704856" cy="872544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gray">
          <a:xfrm>
            <a:off x="683568" y="1988840"/>
            <a:ext cx="77768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sz="2400" dirty="0" smtClean="0">
                <a:solidFill>
                  <a:schemeClr val="bg1"/>
                </a:solidFill>
              </a:rPr>
              <a:t>Интернет-доступ 24/7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к образовательным ресурсам и результатам обучения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gray">
          <a:xfrm>
            <a:off x="827584" y="2924944"/>
            <a:ext cx="75552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sz="2400" dirty="0" smtClean="0">
                <a:solidFill>
                  <a:schemeClr val="bg1"/>
                </a:solidFill>
              </a:rPr>
              <a:t>Система обратной связи с преподавателями и  работниками ПОО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AutoShape 6"/>
          <p:cNvSpPr>
            <a:spLocks noChangeArrowheads="1"/>
          </p:cNvSpPr>
          <p:nvPr/>
        </p:nvSpPr>
        <p:spPr bwMode="gray">
          <a:xfrm>
            <a:off x="755578" y="4679652"/>
            <a:ext cx="7719809" cy="807243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gray">
          <a:xfrm>
            <a:off x="755578" y="3789040"/>
            <a:ext cx="77048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Контроль  </a:t>
            </a:r>
            <a:r>
              <a:rPr lang="ru-RU" sz="2400" b="1" dirty="0" smtClean="0">
                <a:solidFill>
                  <a:schemeClr val="bg1"/>
                </a:solidFill>
              </a:rPr>
              <a:t>результатов </a:t>
            </a:r>
          </a:p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учебной  деятельности и посещаемости занятий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utoShape 6"/>
          <p:cNvSpPr>
            <a:spLocks noChangeArrowheads="1"/>
          </p:cNvSpPr>
          <p:nvPr/>
        </p:nvSpPr>
        <p:spPr bwMode="gray">
          <a:xfrm>
            <a:off x="755578" y="5589240"/>
            <a:ext cx="7777223" cy="935261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gray">
          <a:xfrm>
            <a:off x="1124092" y="5847655"/>
            <a:ext cx="6630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Выполнение гос. услуг в электронном виде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gray">
          <a:xfrm>
            <a:off x="1276492" y="4911551"/>
            <a:ext cx="6630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Удобный интерфейс страниц портала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2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 animBg="1"/>
      <p:bldP spid="22" grpId="0" animBg="1"/>
      <p:bldP spid="23" grpId="0" animBg="1"/>
      <p:bldP spid="25" grpId="0"/>
      <p:bldP spid="26" grpId="0"/>
      <p:bldP spid="27" grpId="0" animBg="1"/>
      <p:bldP spid="28" grpId="0"/>
      <p:bldP spid="29" grpId="0" animBg="1"/>
      <p:bldP spid="33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gray">
          <a:xfrm>
            <a:off x="323528" y="2116138"/>
            <a:ext cx="8496944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8BE67"/>
              </a:gs>
              <a:gs pos="50000">
                <a:srgbClr val="48BE67">
                  <a:gamma/>
                  <a:tint val="21176"/>
                  <a:invGamma/>
                </a:srgbClr>
              </a:gs>
              <a:gs pos="100000">
                <a:srgbClr val="48BE67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gray">
          <a:xfrm>
            <a:off x="827585" y="1981289"/>
            <a:ext cx="792087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</a:rPr>
              <a:t>проектирование, создание и в дальнейшем управление ресурсами информационно-образовательной среды</a:t>
            </a:r>
          </a:p>
          <a:p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6" name="AutoShape 80"/>
          <p:cNvSpPr>
            <a:spLocks noChangeArrowheads="1"/>
          </p:cNvSpPr>
          <p:nvPr/>
        </p:nvSpPr>
        <p:spPr bwMode="gray">
          <a:xfrm>
            <a:off x="323528" y="2801938"/>
            <a:ext cx="8496944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78FCB"/>
              </a:gs>
              <a:gs pos="50000">
                <a:srgbClr val="378FCB">
                  <a:gamma/>
                  <a:tint val="40000"/>
                  <a:invGamma/>
                </a:srgbClr>
              </a:gs>
              <a:gs pos="100000">
                <a:srgbClr val="378FCB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78FCB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" name="Text Box 84"/>
          <p:cNvSpPr txBox="1">
            <a:spLocks noChangeArrowheads="1"/>
          </p:cNvSpPr>
          <p:nvPr/>
        </p:nvSpPr>
        <p:spPr bwMode="gray">
          <a:xfrm>
            <a:off x="611561" y="2708920"/>
            <a:ext cx="78488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использование обширного инструментария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для </a:t>
            </a:r>
            <a:r>
              <a:rPr lang="ru-RU" dirty="0">
                <a:solidFill>
                  <a:schemeClr val="tx2"/>
                </a:solidFill>
              </a:rPr>
              <a:t>представления учебно-методических материалов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AutoShape 116"/>
          <p:cNvSpPr>
            <a:spLocks noChangeArrowheads="1"/>
          </p:cNvSpPr>
          <p:nvPr/>
        </p:nvSpPr>
        <p:spPr bwMode="gray">
          <a:xfrm>
            <a:off x="323528" y="3487738"/>
            <a:ext cx="8496944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8BE67"/>
              </a:gs>
              <a:gs pos="50000">
                <a:srgbClr val="48BE67">
                  <a:gamma/>
                  <a:tint val="21176"/>
                  <a:invGamma/>
                </a:srgbClr>
              </a:gs>
              <a:gs pos="100000">
                <a:srgbClr val="48BE67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9" name="Text Box 117"/>
          <p:cNvSpPr txBox="1">
            <a:spLocks noChangeArrowheads="1"/>
          </p:cNvSpPr>
          <p:nvPr/>
        </p:nvSpPr>
        <p:spPr bwMode="gray">
          <a:xfrm>
            <a:off x="899593" y="3356992"/>
            <a:ext cx="79208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направленность на организацию взаимодействия между субъектами учебного процесса при любой форме обучения</a:t>
            </a:r>
          </a:p>
          <a:p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0" name="AutoShape 118"/>
          <p:cNvSpPr>
            <a:spLocks noChangeArrowheads="1"/>
          </p:cNvSpPr>
          <p:nvPr/>
        </p:nvSpPr>
        <p:spPr bwMode="gray">
          <a:xfrm>
            <a:off x="323528" y="4173538"/>
            <a:ext cx="8496944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78FCB"/>
              </a:gs>
              <a:gs pos="50000">
                <a:srgbClr val="378FCB">
                  <a:gamma/>
                  <a:tint val="40000"/>
                  <a:invGamma/>
                </a:srgbClr>
              </a:gs>
              <a:gs pos="100000">
                <a:srgbClr val="378FCB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78FCB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1" name="Text Box 119"/>
          <p:cNvSpPr txBox="1">
            <a:spLocks noChangeArrowheads="1"/>
          </p:cNvSpPr>
          <p:nvPr/>
        </p:nvSpPr>
        <p:spPr bwMode="gray">
          <a:xfrm>
            <a:off x="755577" y="4229100"/>
            <a:ext cx="76328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применение любой системы оценки </a:t>
            </a:r>
            <a:r>
              <a:rPr lang="ru-RU" dirty="0" smtClean="0">
                <a:solidFill>
                  <a:schemeClr val="tx2"/>
                </a:solidFill>
              </a:rPr>
              <a:t>результатов обучения</a:t>
            </a:r>
            <a:endParaRPr lang="ru-RU" dirty="0">
              <a:solidFill>
                <a:schemeClr val="tx2"/>
              </a:solidFill>
            </a:endParaRPr>
          </a:p>
          <a:p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2" name="AutoShape 120"/>
          <p:cNvSpPr>
            <a:spLocks noChangeArrowheads="1"/>
          </p:cNvSpPr>
          <p:nvPr/>
        </p:nvSpPr>
        <p:spPr bwMode="gray">
          <a:xfrm>
            <a:off x="323528" y="4859337"/>
            <a:ext cx="8496944" cy="69214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8BE67"/>
              </a:gs>
              <a:gs pos="50000">
                <a:srgbClr val="48BE67">
                  <a:gamma/>
                  <a:tint val="21176"/>
                  <a:invGamma/>
                </a:srgbClr>
              </a:gs>
              <a:gs pos="100000">
                <a:srgbClr val="48BE67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14" name="Group 155"/>
          <p:cNvGrpSpPr>
            <a:grpSpLocks/>
          </p:cNvGrpSpPr>
          <p:nvPr/>
        </p:nvGrpSpPr>
        <p:grpSpPr bwMode="auto">
          <a:xfrm>
            <a:off x="2845168" y="1700808"/>
            <a:ext cx="227176" cy="4219573"/>
            <a:chOff x="1824" y="1212"/>
            <a:chExt cx="77" cy="2658"/>
          </a:xfrm>
        </p:grpSpPr>
        <p:sp>
          <p:nvSpPr>
            <p:cNvPr id="20" name="Rectangle 152"/>
            <p:cNvSpPr>
              <a:spLocks noChangeArrowheads="1"/>
            </p:cNvSpPr>
            <p:nvPr/>
          </p:nvSpPr>
          <p:spPr bwMode="gray">
            <a:xfrm>
              <a:off x="1827" y="3630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Rectangle 142"/>
            <p:cNvSpPr>
              <a:spLocks noChangeArrowheads="1"/>
            </p:cNvSpPr>
            <p:nvPr/>
          </p:nvSpPr>
          <p:spPr bwMode="gray">
            <a:xfrm>
              <a:off x="1825" y="1212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43"/>
            <p:cNvSpPr>
              <a:spLocks noChangeArrowheads="1"/>
            </p:cNvSpPr>
            <p:nvPr/>
          </p:nvSpPr>
          <p:spPr bwMode="gray">
            <a:xfrm>
              <a:off x="1824" y="1780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146"/>
            <p:cNvSpPr>
              <a:spLocks noChangeArrowheads="1"/>
            </p:cNvSpPr>
            <p:nvPr/>
          </p:nvSpPr>
          <p:spPr bwMode="gray">
            <a:xfrm>
              <a:off x="1827" y="2209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148"/>
            <p:cNvSpPr>
              <a:spLocks noChangeArrowheads="1"/>
            </p:cNvSpPr>
            <p:nvPr/>
          </p:nvSpPr>
          <p:spPr bwMode="gray">
            <a:xfrm>
              <a:off x="1825" y="2641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150"/>
            <p:cNvSpPr>
              <a:spLocks noChangeArrowheads="1"/>
            </p:cNvSpPr>
            <p:nvPr/>
          </p:nvSpPr>
          <p:spPr bwMode="gray">
            <a:xfrm>
              <a:off x="1825" y="3072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1" name="Group 156"/>
          <p:cNvGrpSpPr>
            <a:grpSpLocks/>
          </p:cNvGrpSpPr>
          <p:nvPr/>
        </p:nvGrpSpPr>
        <p:grpSpPr bwMode="auto">
          <a:xfrm>
            <a:off x="6372200" y="1711324"/>
            <a:ext cx="233075" cy="4208464"/>
            <a:chOff x="3597" y="1211"/>
            <a:chExt cx="79" cy="2651"/>
          </a:xfrm>
        </p:grpSpPr>
        <p:sp>
          <p:nvSpPr>
            <p:cNvPr id="27" name="Rectangle 153"/>
            <p:cNvSpPr>
              <a:spLocks noChangeArrowheads="1"/>
            </p:cNvSpPr>
            <p:nvPr/>
          </p:nvSpPr>
          <p:spPr bwMode="gray">
            <a:xfrm>
              <a:off x="3600" y="3622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Rectangle 144"/>
            <p:cNvSpPr>
              <a:spLocks noChangeArrowheads="1"/>
            </p:cNvSpPr>
            <p:nvPr/>
          </p:nvSpPr>
          <p:spPr bwMode="gray">
            <a:xfrm>
              <a:off x="3598" y="1211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Rectangle 145"/>
            <p:cNvSpPr>
              <a:spLocks noChangeArrowheads="1"/>
            </p:cNvSpPr>
            <p:nvPr/>
          </p:nvSpPr>
          <p:spPr bwMode="gray">
            <a:xfrm>
              <a:off x="3597" y="1779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147"/>
            <p:cNvSpPr>
              <a:spLocks noChangeArrowheads="1"/>
            </p:cNvSpPr>
            <p:nvPr/>
          </p:nvSpPr>
          <p:spPr bwMode="gray">
            <a:xfrm>
              <a:off x="3600" y="2208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149"/>
            <p:cNvSpPr>
              <a:spLocks noChangeArrowheads="1"/>
            </p:cNvSpPr>
            <p:nvPr/>
          </p:nvSpPr>
          <p:spPr bwMode="gray">
            <a:xfrm>
              <a:off x="3598" y="2640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151"/>
            <p:cNvSpPr>
              <a:spLocks noChangeArrowheads="1"/>
            </p:cNvSpPr>
            <p:nvPr/>
          </p:nvSpPr>
          <p:spPr bwMode="gray">
            <a:xfrm>
              <a:off x="3598" y="3071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856984" cy="563563"/>
          </a:xfrm>
        </p:spPr>
        <p:txBody>
          <a:bodyPr/>
          <a:lstStyle/>
          <a:p>
            <a:pPr algn="l"/>
            <a:r>
              <a:rPr lang="ru-RU" dirty="0" smtClean="0"/>
              <a:t>Возможности образовательной среды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Text Box 121"/>
          <p:cNvSpPr txBox="1">
            <a:spLocks noChangeArrowheads="1"/>
          </p:cNvSpPr>
          <p:nvPr/>
        </p:nvSpPr>
        <p:spPr bwMode="gray">
          <a:xfrm>
            <a:off x="395536" y="4725144"/>
            <a:ext cx="77487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+ возможности 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r>
              <a:rPr lang="ru-RU" sz="2400" dirty="0" smtClean="0">
                <a:solidFill>
                  <a:srgbClr val="000000"/>
                </a:solidFill>
              </a:rPr>
              <a:t>системы дистанционного обучения</a:t>
            </a:r>
            <a:r>
              <a:rPr lang="en-US" sz="2400" b="1" dirty="0" smtClean="0">
                <a:solidFill>
                  <a:srgbClr val="000000"/>
                </a:solidFill>
              </a:rPr>
              <a:t>MOODLE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295" y="4897374"/>
            <a:ext cx="532161" cy="39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2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800975" cy="764704"/>
          </a:xfrm>
        </p:spPr>
        <p:txBody>
          <a:bodyPr>
            <a:noAutofit/>
          </a:bodyPr>
          <a:lstStyle/>
          <a:p>
            <a:pPr algn="l"/>
            <a:r>
              <a:rPr lang="ru-RU" dirty="0" smtClean="0"/>
              <a:t>приемная </a:t>
            </a:r>
            <a:r>
              <a:rPr lang="ru-RU" dirty="0" smtClean="0"/>
              <a:t>комиссия он-</a:t>
            </a:r>
            <a:r>
              <a:rPr lang="ru-RU" dirty="0" err="1" smtClean="0"/>
              <a:t>лайн</a:t>
            </a:r>
            <a:endParaRPr lang="ru-RU" dirty="0" smtClean="0"/>
          </a:p>
        </p:txBody>
      </p:sp>
      <p:pic>
        <p:nvPicPr>
          <p:cNvPr id="1026" name="Picture 2" descr="F:\ПК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7164388" cy="42989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ПК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55"/>
          <a:stretch>
            <a:fillRect/>
          </a:stretch>
        </p:blipFill>
        <p:spPr bwMode="auto">
          <a:xfrm>
            <a:off x="2687637" y="2060848"/>
            <a:ext cx="6456363" cy="459898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81023" y="764704"/>
            <a:ext cx="2240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www.procollege.ru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707" y="755412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6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приемная комиссия </a:t>
            </a:r>
            <a:r>
              <a:rPr lang="ru-RU" dirty="0" err="1" smtClean="0"/>
              <a:t>он-лайн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472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9668"/>
            <a:ext cx="91805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7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308" y="5338539"/>
            <a:ext cx="91493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latin typeface="Arial Black" pitchFamily="34" charset="0"/>
              </a:rPr>
              <a:t>а</a:t>
            </a:r>
            <a:r>
              <a:rPr lang="ru-RU" sz="2800" i="1" dirty="0" smtClean="0">
                <a:latin typeface="Arial Black" pitchFamily="34" charset="0"/>
              </a:rPr>
              <a:t>ктуальное расписание занятий </a:t>
            </a:r>
          </a:p>
          <a:p>
            <a:pPr algn="ctr"/>
            <a:r>
              <a:rPr lang="ru-RU" sz="2800" i="1" dirty="0" smtClean="0">
                <a:latin typeface="Arial Black" pitchFamily="34" charset="0"/>
              </a:rPr>
              <a:t>с указанием даты, времени, аудитории</a:t>
            </a:r>
          </a:p>
          <a:p>
            <a:pPr algn="ctr"/>
            <a:r>
              <a:rPr lang="ru-RU" sz="2800" i="1" dirty="0" smtClean="0">
                <a:latin typeface="Arial Black" pitchFamily="34" charset="0"/>
              </a:rPr>
              <a:t> и фамилии преподавателя</a:t>
            </a:r>
            <a:endParaRPr lang="ru-RU" sz="2800" i="1" dirty="0"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8" b="33673"/>
          <a:stretch/>
        </p:blipFill>
        <p:spPr bwMode="auto">
          <a:xfrm>
            <a:off x="0" y="1052736"/>
            <a:ext cx="9144000" cy="428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536" y="116632"/>
            <a:ext cx="51635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 smtClean="0">
                <a:latin typeface="Arial Black" pitchFamily="34" charset="0"/>
              </a:rPr>
              <a:t>Расписание </a:t>
            </a:r>
            <a:r>
              <a:rPr lang="ru-RU" sz="3200" i="1" dirty="0">
                <a:latin typeface="Arial Black" pitchFamily="34" charset="0"/>
              </a:rPr>
              <a:t>занятий </a:t>
            </a:r>
          </a:p>
        </p:txBody>
      </p:sp>
    </p:spTree>
    <p:extLst>
      <p:ext uri="{BB962C8B-B14F-4D97-AF65-F5344CB8AC3E}">
        <p14:creationId xmlns:p14="http://schemas.microsoft.com/office/powerpoint/2010/main" val="106339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Рабочий стол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студента, родителя</a:t>
            </a:r>
            <a:endParaRPr lang="ru-RU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" t="9435" r="2136" b="7540"/>
          <a:stretch/>
        </p:blipFill>
        <p:spPr bwMode="auto">
          <a:xfrm>
            <a:off x="0" y="1120070"/>
            <a:ext cx="9124950" cy="583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01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Рабочий стол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студента, родителя</a:t>
            </a:r>
            <a:endParaRPr lang="ru-RU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8" name="Picture 12" descr="Рисунок1rtr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2656"/>
            <a:ext cx="8915400" cy="6400800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Ashampoo_Snap_2013.06.06_11h36m01s_031_Курс- Арбитражный процесс -ЮК-ПСО- 0-52-ОП- - Mozilla Firefo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2" y="1700808"/>
            <a:ext cx="9144000" cy="5465022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1" t="14132" r="14141" b="-7602"/>
          <a:stretch/>
        </p:blipFill>
        <p:spPr bwMode="auto">
          <a:xfrm>
            <a:off x="1785034" y="1112406"/>
            <a:ext cx="7219666" cy="778920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4" t="24033" b="24849"/>
          <a:stretch/>
        </p:blipFill>
        <p:spPr bwMode="auto">
          <a:xfrm>
            <a:off x="107504" y="1134036"/>
            <a:ext cx="9016621" cy="498580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17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b="8919"/>
          <a:stretch/>
        </p:blipFill>
        <p:spPr bwMode="auto">
          <a:xfrm>
            <a:off x="24874" y="1152720"/>
            <a:ext cx="9119126" cy="570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391400" cy="563563"/>
          </a:xfrm>
        </p:spPr>
        <p:txBody>
          <a:bodyPr/>
          <a:lstStyle/>
          <a:p>
            <a:r>
              <a:rPr lang="ru-RU" dirty="0" smtClean="0"/>
              <a:t>Доступ к результатам обучения. Электронный журнал</a:t>
            </a:r>
            <a:endParaRPr lang="ru-RU" dirty="0"/>
          </a:p>
        </p:txBody>
      </p:sp>
      <p:pic>
        <p:nvPicPr>
          <p:cNvPr id="4" name="Объект 3" descr="Ashampoo_Snap_2013.06.06_11h47m17s_037_Оценки- Просмотр - Mozilla Firefox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9432" t="13845" r="41834" b="13010"/>
          <a:stretch/>
        </p:blipFill>
        <p:spPr>
          <a:xfrm>
            <a:off x="13052" y="1124744"/>
            <a:ext cx="9130948" cy="5760640"/>
          </a:xfrm>
          <a:prstGeom prst="rect">
            <a:avLst/>
          </a:prstGeom>
          <a:ln w="57150"/>
        </p:spPr>
      </p:pic>
      <p:pic>
        <p:nvPicPr>
          <p:cNvPr id="5" name="Рисунок 4" descr="Ashampoo_Snap_2013.06.06_11h49m01s_038_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36" y="1091645"/>
            <a:ext cx="9092064" cy="59943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652120" y="722313"/>
            <a:ext cx="2240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www.procollege.ru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7707" y="750739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www.is.suvc.ru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74" y="750739"/>
            <a:ext cx="6879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www.suvc.ru           www.procollege.ru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08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db2004100l">
  <a:themeElements>
    <a:clrScheme name="100TGp_biz_diagram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100TGp_biz_diagram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00TGp_biz_diagram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TGp_biz_diagram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TGp_biz_diagram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cdb2004100l</Template>
  <TotalTime>516</TotalTime>
  <Words>225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cdb2004100l</vt:lpstr>
      <vt:lpstr>Image</vt:lpstr>
      <vt:lpstr>Автоматизированная система управления ПОО «ProCollege» для студентов и их законных представителей</vt:lpstr>
      <vt:lpstr>Функциональные возможности                                          АСУ «ProCollege»</vt:lpstr>
      <vt:lpstr>Возможности образовательной среды </vt:lpstr>
      <vt:lpstr>приемная комиссия он-лайн</vt:lpstr>
      <vt:lpstr>приемная комиссия он-лайн</vt:lpstr>
      <vt:lpstr>Презентация PowerPoint</vt:lpstr>
      <vt:lpstr>Рабочий стол студента, родителя</vt:lpstr>
      <vt:lpstr>Рабочий стол студента, родителя</vt:lpstr>
      <vt:lpstr>Доступ к результатам обучения. Электронный журнал</vt:lpstr>
      <vt:lpstr>АСУ «ProCollege» гарантирует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user</dc:creator>
  <cp:lastModifiedBy>Делягина Ирина Валерьевна</cp:lastModifiedBy>
  <cp:revision>50</cp:revision>
  <dcterms:created xsi:type="dcterms:W3CDTF">2014-04-01T17:44:13Z</dcterms:created>
  <dcterms:modified xsi:type="dcterms:W3CDTF">2018-07-05T07:07:30Z</dcterms:modified>
</cp:coreProperties>
</file>